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9" r:id="rId3"/>
    <p:sldId id="270" r:id="rId4"/>
    <p:sldId id="273" r:id="rId5"/>
    <p:sldId id="264" r:id="rId6"/>
    <p:sldId id="274" r:id="rId7"/>
    <p:sldId id="263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7869" autoAdjust="0"/>
  </p:normalViewPr>
  <p:slideViewPr>
    <p:cSldViewPr snapToGrid="0">
      <p:cViewPr varScale="1">
        <p:scale>
          <a:sx n="89" d="100"/>
          <a:sy n="89" d="100"/>
        </p:scale>
        <p:origin x="13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CAEF6-4EB4-4DB2-8289-B7E950C64AE9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16484-F923-4ABE-8677-C960C64C98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07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Good evening. I have been working on neural material acquisition during my </a:t>
            </a:r>
            <a:r>
              <a:rPr lang="en-GB" dirty="0" err="1"/>
              <a:t>Phd</a:t>
            </a:r>
            <a:r>
              <a:rPr lang="en-GB"/>
              <a:t>.</a:t>
            </a:r>
            <a:endParaRPr lang="en-GB" dirty="0"/>
          </a:p>
          <a:p>
            <a:r>
              <a:rPr lang="en-GB" dirty="0"/>
              <a:t>New methods for material acquisition with deep learning</a:t>
            </a:r>
          </a:p>
          <a:p>
            <a:r>
              <a:rPr lang="en-GB" dirty="0"/>
              <a:t>Good time to take a step back and have a discussion about the limitations and what would be interesting to see next.</a:t>
            </a:r>
          </a:p>
          <a:p>
            <a:r>
              <a:rPr lang="en-GB" dirty="0"/>
              <a:t>Quickly present the existing method for neural acquisition</a:t>
            </a:r>
          </a:p>
          <a:p>
            <a:r>
              <a:rPr lang="en-GB" dirty="0"/>
              <a:t>Give some limitations I see and discuss everything together, I can also try to discuss the different methods in more details if you have questions there.</a:t>
            </a:r>
          </a:p>
          <a:p>
            <a:endParaRPr lang="en-GB" dirty="0"/>
          </a:p>
          <a:p>
            <a:r>
              <a:rPr lang="en-GB" dirty="0"/>
              <a:t>But a first question could be “why deep learning”?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01FFCB7-E116-4923-B68A-4B6E50E91A44}" type="datetime3">
              <a:rPr lang="en-US" smtClean="0"/>
              <a:pPr>
                <a:defRPr/>
              </a:pPr>
              <a:t>9 July 2019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9EE21B-41F9-E94B-A0F3-A36DF4BCAB29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828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we have all these properties.</a:t>
            </a:r>
          </a:p>
          <a:p>
            <a:endParaRPr lang="en-GB" dirty="0"/>
          </a:p>
          <a:p>
            <a:r>
              <a:rPr lang="en-GB" dirty="0"/>
              <a:t>What I think is more interesting to discuss are the limitations and the next steps to take that would be interesting to the community. Here are a few I found interesting and first steps in solving them. </a:t>
            </a:r>
          </a:p>
          <a:p>
            <a:r>
              <a:rPr lang="en-GB" dirty="0"/>
              <a:t>Describe them</a:t>
            </a:r>
          </a:p>
          <a:p>
            <a:endParaRPr lang="en-GB" dirty="0"/>
          </a:p>
          <a:p>
            <a:r>
              <a:rPr lang="en-GB" dirty="0"/>
              <a:t>So now the question is what do you think ? What limitation would you like to see fixed, or what could be adapted from your different fields to solve these challenges.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01FFCB7-E116-4923-B68A-4B6E50E91A44}" type="datetime3">
              <a:rPr lang="en-US" smtClean="0"/>
              <a:pPr>
                <a:defRPr/>
              </a:pPr>
              <a:t>9 July 2019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9EE21B-41F9-E94B-A0F3-A36DF4BCAB29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70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Lightweight acquisition with a only few image is ill posed</a:t>
            </a:r>
          </a:p>
          <a:p>
            <a:r>
              <a:rPr lang="en-GB" dirty="0"/>
              <a:t>Historically, assumptions were made about the materials or the lighting,</a:t>
            </a:r>
          </a:p>
          <a:p>
            <a:r>
              <a:rPr lang="en-GB" dirty="0"/>
              <a:t> a few examples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01FFCB7-E116-4923-B68A-4B6E50E91A44}" type="datetime3">
              <a:rPr lang="en-US" smtClean="0"/>
              <a:pPr>
                <a:defRPr/>
              </a:pPr>
              <a:t>9 July 2019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9EE21B-41F9-E94B-A0F3-A36DF4BCAB2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128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 et al method propose in 2017 to use a CNN and an </a:t>
            </a:r>
            <a:r>
              <a:rPr lang="en-GB" dirty="0" err="1"/>
              <a:t>environmentaly</a:t>
            </a:r>
            <a:r>
              <a:rPr lang="en-GB" dirty="0"/>
              <a:t> lit image to infer a SVBRDF with a diffuse albedo, normal map and an approximate understanding of </a:t>
            </a:r>
            <a:r>
              <a:rPr lang="en-GB" dirty="0" err="1"/>
              <a:t>specularity</a:t>
            </a:r>
            <a:r>
              <a:rPr lang="en-GB" dirty="0"/>
              <a:t>. </a:t>
            </a:r>
          </a:p>
          <a:p>
            <a:r>
              <a:rPr lang="en-GB" dirty="0"/>
              <a:t>But the main key of this paper was self augmentation to solve the absence of SVBRDF databases.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01FFCB7-E116-4923-B68A-4B6E50E91A44}" type="datetime3">
              <a:rPr lang="en-US" smtClean="0"/>
              <a:pPr>
                <a:defRPr/>
              </a:pPr>
              <a:t>9 July 2019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9EE21B-41F9-E94B-A0F3-A36DF4BCAB29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327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self augmentation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01FFCB7-E116-4923-B68A-4B6E50E91A44}" type="datetime3">
              <a:rPr lang="en-US" smtClean="0"/>
              <a:pPr>
                <a:defRPr/>
              </a:pPr>
              <a:t>9 July 2019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9EE21B-41F9-E94B-A0F3-A36DF4BCAB29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488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 et al method on acquisition, focused more on the lack of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01FFCB7-E116-4923-B68A-4B6E50E91A44}" type="datetime3">
              <a:rPr lang="en-US" smtClean="0"/>
              <a:pPr>
                <a:defRPr/>
              </a:pPr>
              <a:t>9 July 2019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9EE21B-41F9-E94B-A0F3-A36DF4BCAB29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528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 et al method on acquisition, focused more on the lack of data with self augmentation and allows to retrieve with one picture environment lit, </a:t>
            </a:r>
            <a:r>
              <a:rPr lang="en-GB" dirty="0" err="1"/>
              <a:t>normals</a:t>
            </a:r>
            <a:r>
              <a:rPr lang="en-GB" dirty="0"/>
              <a:t>, diffuse map and an approximate specular behaviour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01FFCB7-E116-4923-B68A-4B6E50E91A44}" type="datetime3">
              <a:rPr lang="en-US" smtClean="0"/>
              <a:pPr>
                <a:defRPr/>
              </a:pPr>
              <a:t>9 July 2019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9EE21B-41F9-E94B-A0F3-A36DF4BCAB29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258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Last year 2 (concurrent) methods were proposed using Flash input to get a better sense of the material behaviour, increasing quality</a:t>
            </a:r>
          </a:p>
          <a:p>
            <a:r>
              <a:rPr lang="en-GB" dirty="0"/>
              <a:t>This time the problem of data is solved through procedurally generated training data, </a:t>
            </a:r>
          </a:p>
          <a:p>
            <a:r>
              <a:rPr lang="en-GB" dirty="0"/>
              <a:t>Finally we use a different distance metric for the optimization function.</a:t>
            </a:r>
          </a:p>
          <a:p>
            <a:r>
              <a:rPr lang="en-GB" dirty="0"/>
              <a:t>Explain the rendering loss</a:t>
            </a:r>
          </a:p>
          <a:p>
            <a:endParaRPr lang="en-GB" dirty="0"/>
          </a:p>
          <a:p>
            <a:r>
              <a:rPr lang="en-GB" dirty="0"/>
              <a:t>So far all the methods I talked about work on near planar surfaces.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01FFCB7-E116-4923-B68A-4B6E50E91A44}" type="datetime3">
              <a:rPr lang="en-US" smtClean="0"/>
              <a:pPr>
                <a:defRPr/>
              </a:pPr>
              <a:t>9 July 2019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9EE21B-41F9-E94B-A0F3-A36DF4BCAB29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418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So, at the end of last year a new method was introduced to somewhat handle 3D objects.</a:t>
            </a:r>
          </a:p>
          <a:p>
            <a:r>
              <a:rPr lang="en-GB" dirty="0"/>
              <a:t>The main challenge here is the differentiation of the rendering process with shapes for the optimization.</a:t>
            </a:r>
          </a:p>
          <a:p>
            <a:r>
              <a:rPr lang="en-GB" dirty="0"/>
              <a:t>They solve it using a </a:t>
            </a:r>
            <a:r>
              <a:rPr lang="en-GB" dirty="0" err="1"/>
              <a:t>cnn</a:t>
            </a:r>
            <a:r>
              <a:rPr lang="en-GB" dirty="0"/>
              <a:t> to basically simulate the rendering process, taking bounces of light into account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01FFCB7-E116-4923-B68A-4B6E50E91A44}" type="datetime3">
              <a:rPr lang="en-US" smtClean="0"/>
              <a:pPr>
                <a:defRPr/>
              </a:pPr>
              <a:t>9 July 2019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9EE21B-41F9-E94B-A0F3-A36DF4BCAB29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761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previous method get an image but if you don’t like the result: meh.</a:t>
            </a:r>
          </a:p>
          <a:p>
            <a:r>
              <a:rPr lang="en-GB" dirty="0"/>
              <a:t>Multiple image to improve the result.</a:t>
            </a:r>
          </a:p>
          <a:p>
            <a:endParaRPr lang="en-GB" dirty="0"/>
          </a:p>
          <a:p>
            <a:r>
              <a:rPr lang="en-GB" dirty="0"/>
              <a:t>and higher resolution and classical </a:t>
            </a:r>
            <a:r>
              <a:rPr lang="en-GB" dirty="0" err="1"/>
              <a:t>optim</a:t>
            </a:r>
            <a:r>
              <a:rPr lang="en-GB" dirty="0"/>
              <a:t> in an untangled dimension for Gao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01FFCB7-E116-4923-B68A-4B6E50E91A44}" type="datetime3">
              <a:rPr lang="en-US" smtClean="0"/>
              <a:pPr>
                <a:defRPr/>
              </a:pPr>
              <a:t>9 July 2019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9EE21B-41F9-E94B-A0F3-A36DF4BCAB29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569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4C187-1CD0-476D-A3A9-E5BED10DD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F524E-95F5-4113-A557-D62AD5B89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FB119-8B67-4DFC-90ED-24A4A8E16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6660-2505-42B7-91E0-9A447B010872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DA19C-00A1-49C7-9717-93C814630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F8002-F391-432C-8685-85288D6A7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FFE1-7429-4BF2-BE0F-B3511E621EC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84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16601-84C5-43D0-8BE5-AE0B4A850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5B7142-B9AB-4973-B55C-1C2E88E0D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D7F07-3AAB-4352-9D92-3BC87E96F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6660-2505-42B7-91E0-9A447B010872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A906-50FD-48F4-BB70-B5CAE7A98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DD2AF-D895-4E25-A5C0-3B519E695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FFE1-7429-4BF2-BE0F-B3511E621EC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28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6B900A-509C-4B40-A5F2-561EAEEC65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973E9E-9957-4513-8F24-C597CCFAB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E9C64-A1B0-46C4-A4E9-132182598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6660-2505-42B7-91E0-9A447B010872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2DDFB-88BE-4E04-B66A-0E6D2865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F3CD8-8005-4684-A610-594FA7F0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FFE1-7429-4BF2-BE0F-B3511E621EC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694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70F4D-3123-40C1-A4A8-85CE22C4B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8B130E-71E5-40DA-9995-71BA7701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9FBBE-9E7A-41D4-9AEF-9B84B1F19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74C-E986-4DFE-8359-9002E986829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902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70F4D-3123-40C1-A4A8-85CE22C4B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8B130E-71E5-40DA-9995-71BA7701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9FBBE-9E7A-41D4-9AEF-9B84B1F19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74C-E986-4DFE-8359-9002E9868299}" type="slidenum">
              <a:rPr lang="fr-FR" smtClean="0"/>
              <a:t>‹#›</a:t>
            </a:fld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CD004C-2D82-494F-9959-8603A4A1F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4" y="115744"/>
            <a:ext cx="10515600" cy="582525"/>
          </a:xfrm>
        </p:spPr>
        <p:txBody>
          <a:bodyPr>
            <a:noAutofit/>
          </a:bodyPr>
          <a:lstStyle>
            <a:lvl1pPr>
              <a:defRPr sz="2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426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7C821-3513-46CD-8248-F8E62E929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D5D7C-9193-4E09-BBDA-B071B1166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DF385-E1C7-4625-B1CF-96A9CE3AF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6660-2505-42B7-91E0-9A447B010872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2F338-0DD2-469A-B34F-DE193FB02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D36B8-4122-49D0-A90E-622959C4C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FFE1-7429-4BF2-BE0F-B3511E621EC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84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D272D-6380-470C-B707-743184DD4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48845-FE5A-4136-8C08-18D34BC72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7B737-7629-4D9B-BE37-8E6011CCB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6660-2505-42B7-91E0-9A447B010872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40665-6693-4836-8D08-293788B2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D656B-5539-44FB-8F66-AEF8EE44A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FFE1-7429-4BF2-BE0F-B3511E621EC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21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6D34-002B-4FD8-BFE4-D0894749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EE499-5FA9-42E2-A931-BD4B458D7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6A105C-8DE3-413C-93AD-7EE5B11E1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37129-2C8B-47C3-ADC0-8DC85E90C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6660-2505-42B7-91E0-9A447B010872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4FE94-92CF-4F00-A1B7-8401C231C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54B2F6-AB34-4E43-B55F-DDB488E03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FFE1-7429-4BF2-BE0F-B3511E621EC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37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9DE8C-0EF9-49F1-9056-42AE5CA16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1FE75-ABB1-4C85-A09C-48AEF764F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682EA-3BF1-42DC-8A7C-5C9887854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6A7698-8C7B-4D23-9718-325B030C5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DACDE-8FFF-4DC2-AB5E-D022594FFF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A5D74-84CD-473D-88CD-A5CE5259D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6660-2505-42B7-91E0-9A447B010872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F79C07-5C82-4335-8470-78813EBF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AF1F2D-883C-47F8-99DE-784291C14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FFE1-7429-4BF2-BE0F-B3511E621EC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85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7C6C5-940A-4FE6-84D4-BC6CFD166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A7FC0-E218-49F7-BA33-F85597C59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6660-2505-42B7-91E0-9A447B010872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DB67E6-C4CC-4C7E-862B-4DEFFAB5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14E76-801F-4F7B-B354-8BF2EAB58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FFE1-7429-4BF2-BE0F-B3511E621EC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29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62F8DE-43D8-409B-911E-5181B67C8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6660-2505-42B7-91E0-9A447B010872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93291-1337-42DB-A24F-7167D59A4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87F49-809B-4713-984D-D209AA7C7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FFE1-7429-4BF2-BE0F-B3511E621EC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12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695CD-DCD4-4575-A4C2-571143424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C1662-71A9-4068-A71B-F79FF11D7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49A49-4F7A-44F3-8135-6E778D302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944DB-77DC-43EE-AD95-F1B73B79A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6660-2505-42B7-91E0-9A447B010872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8F6D8-665E-4C37-A22A-252A48693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3AF4C-DFAE-4A3D-9A07-3FCC18DB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FFE1-7429-4BF2-BE0F-B3511E621EC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55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8802-5C4B-4F2E-B7DF-D01F995E1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D8292F-6AB1-44E8-A03C-AD25C80D1D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FE8FA2-F957-4276-BA75-A7E0E7A21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25CA4-161C-4AD4-8B71-20180D410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6660-2505-42B7-91E0-9A447B010872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CDD31-1CAD-4B45-B9CE-10B2CF7E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73134-4389-4CA4-913B-9315D0E46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FFE1-7429-4BF2-BE0F-B3511E621EC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609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FE223B-94BA-4CA4-8A69-1F5A45F16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74EB-6F37-47AB-90CB-CC2787882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1E07B-1191-43B9-8B6A-A8F7AA755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C6660-2505-42B7-91E0-9A447B010872}" type="datetimeFigureOut">
              <a:rPr lang="fr-FR" smtClean="0"/>
              <a:t>09/07/2019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80203-34D6-4D9A-A9A3-1F4F6D94F7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573FC-8A49-4A73-9A6F-C884975AA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FFFE1-7429-4BF2-BE0F-B3511E621EC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76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gif"/><Relationship Id="rId11" Type="http://schemas.openxmlformats.org/officeDocument/2006/relationships/image" Target="../media/image24.jpeg"/><Relationship Id="rId5" Type="http://schemas.openxmlformats.org/officeDocument/2006/relationships/image" Target="../media/image18.gif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A640DD-72E9-4323-99E3-1A121939F6AA}"/>
              </a:ext>
            </a:extLst>
          </p:cNvPr>
          <p:cNvSpPr txBox="1">
            <a:spLocks/>
          </p:cNvSpPr>
          <p:nvPr/>
        </p:nvSpPr>
        <p:spPr>
          <a:xfrm>
            <a:off x="1753636" y="3139125"/>
            <a:ext cx="8501543" cy="921140"/>
          </a:xfrm>
          <a:prstGeom prst="rect">
            <a:avLst/>
          </a:prstGeom>
          <a:noFill/>
        </p:spPr>
        <p:txBody>
          <a:bodyPr wrap="square" lIns="85451" rIns="85451" rtlCol="0">
            <a:noAutofit/>
          </a:bodyPr>
          <a:lstStyle/>
          <a:p>
            <a:pPr algn="ctr"/>
            <a:r>
              <a:rPr lang="en-GB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Discussion: Research and questions in neural methods for material acquisition</a:t>
            </a:r>
            <a:endParaRPr lang="en-GB" sz="4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4FD41C-ACEC-452E-B828-5D3F30C17A88}"/>
              </a:ext>
            </a:extLst>
          </p:cNvPr>
          <p:cNvSpPr txBox="1"/>
          <p:nvPr/>
        </p:nvSpPr>
        <p:spPr>
          <a:xfrm>
            <a:off x="4887717" y="4115072"/>
            <a:ext cx="2233380" cy="388871"/>
          </a:xfrm>
          <a:prstGeom prst="rect">
            <a:avLst/>
          </a:prstGeom>
          <a:noFill/>
        </p:spPr>
        <p:txBody>
          <a:bodyPr wrap="none" lIns="85451" rIns="85451" rtlCol="0">
            <a:noAutofit/>
          </a:bodyPr>
          <a:lstStyle/>
          <a:p>
            <a:pPr algn="ctr" eaLnBrk="0" hangingPunct="0">
              <a:buSzPct val="100000"/>
            </a:pPr>
            <a:r>
              <a:rPr lang="en-GB" sz="1662" dirty="0">
                <a:latin typeface="Segoe UI Light" panose="020B0502040204020203" pitchFamily="34" charset="0"/>
                <a:cs typeface="Segoe UI Light" panose="020B0502040204020203" pitchFamily="34" charset="0"/>
              </a:rPr>
              <a:t>Valentin </a:t>
            </a:r>
            <a:r>
              <a:rPr lang="en-GB" sz="1662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Deschaintre</a:t>
            </a:r>
            <a:endParaRPr lang="fr-FR" sz="1662" baseline="30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Picture 2" descr="Résultat de recherche d'images pour &quot;UCA&quot;">
            <a:extLst>
              <a:ext uri="{FF2B5EF4-FFF2-40B4-BE49-F238E27FC236}">
                <a16:creationId xmlns:a16="http://schemas.microsoft.com/office/drawing/2014/main" id="{6EFCAE7E-7095-49E2-9371-013F654CD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739" y="5285334"/>
            <a:ext cx="1877674" cy="47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3529A6-AC83-4849-8C16-2E3C0D452A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407" y="5869120"/>
            <a:ext cx="1385964" cy="410806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5AD68C-1EB3-450C-996C-BA222E86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74C-E986-4DFE-8359-9002E9868299}" type="slidenum">
              <a:rPr lang="fr-FR" smtClean="0"/>
              <a:t>1</a:t>
            </a:fld>
            <a:endParaRPr lang="fr-FR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1872857-96BE-4D9E-98F0-C9ABA0108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6810" y="5235131"/>
            <a:ext cx="2383300" cy="4742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7493E89-7910-46CF-AD18-FC9A12E7B2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62" y="5235131"/>
            <a:ext cx="1645692" cy="57918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F33738E-681D-45E6-A246-6CA0D7ED63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57" y="850542"/>
            <a:ext cx="1552326" cy="155232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E8095B7-DB8A-4578-8F60-4C76880CCC09}"/>
              </a:ext>
            </a:extLst>
          </p:cNvPr>
          <p:cNvGrpSpPr/>
          <p:nvPr/>
        </p:nvGrpSpPr>
        <p:grpSpPr>
          <a:xfrm>
            <a:off x="4189584" y="865501"/>
            <a:ext cx="3539987" cy="507911"/>
            <a:chOff x="4452970" y="2576031"/>
            <a:chExt cx="3917315" cy="562049"/>
          </a:xfrm>
        </p:grpSpPr>
        <p:sp>
          <p:nvSpPr>
            <p:cNvPr id="25" name="bk object 54">
              <a:extLst>
                <a:ext uri="{FF2B5EF4-FFF2-40B4-BE49-F238E27FC236}">
                  <a16:creationId xmlns:a16="http://schemas.microsoft.com/office/drawing/2014/main" id="{3A026CA3-38F7-4842-BFD8-E4FA0F360E8F}"/>
                </a:ext>
              </a:extLst>
            </p:cNvPr>
            <p:cNvSpPr/>
            <p:nvPr/>
          </p:nvSpPr>
          <p:spPr>
            <a:xfrm>
              <a:off x="5775734" y="3030217"/>
              <a:ext cx="1140916" cy="107863"/>
            </a:xfrm>
            <a:custGeom>
              <a:avLst/>
              <a:gdLst/>
              <a:ahLst/>
              <a:cxnLst/>
              <a:rect l="l" t="t" r="r" b="b"/>
              <a:pathLst>
                <a:path w="953770" h="90170">
                  <a:moveTo>
                    <a:pt x="953554" y="72605"/>
                  </a:moveTo>
                  <a:lnTo>
                    <a:pt x="910516" y="49171"/>
                  </a:lnTo>
                  <a:lnTo>
                    <a:pt x="836313" y="29179"/>
                  </a:lnTo>
                  <a:lnTo>
                    <a:pt x="789225" y="20791"/>
                  </a:lnTo>
                  <a:lnTo>
                    <a:pt x="736386" y="13644"/>
                  </a:lnTo>
                  <a:lnTo>
                    <a:pt x="678477" y="7865"/>
                  </a:lnTo>
                  <a:lnTo>
                    <a:pt x="616177" y="3580"/>
                  </a:lnTo>
                  <a:lnTo>
                    <a:pt x="550167" y="916"/>
                  </a:lnTo>
                  <a:lnTo>
                    <a:pt x="481126" y="0"/>
                  </a:lnTo>
                  <a:lnTo>
                    <a:pt x="410028" y="972"/>
                  </a:lnTo>
                  <a:lnTo>
                    <a:pt x="342169" y="3796"/>
                  </a:lnTo>
                  <a:lnTo>
                    <a:pt x="278294" y="8333"/>
                  </a:lnTo>
                  <a:lnTo>
                    <a:pt x="219146" y="14445"/>
                  </a:lnTo>
                  <a:lnTo>
                    <a:pt x="165471" y="21993"/>
                  </a:lnTo>
                  <a:lnTo>
                    <a:pt x="118011" y="30837"/>
                  </a:lnTo>
                  <a:lnTo>
                    <a:pt x="77511" y="40840"/>
                  </a:lnTo>
                  <a:lnTo>
                    <a:pt x="20370" y="63767"/>
                  </a:lnTo>
                  <a:lnTo>
                    <a:pt x="5216" y="76412"/>
                  </a:lnTo>
                  <a:lnTo>
                    <a:pt x="0" y="8966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bk object 55">
              <a:extLst>
                <a:ext uri="{FF2B5EF4-FFF2-40B4-BE49-F238E27FC236}">
                  <a16:creationId xmlns:a16="http://schemas.microsoft.com/office/drawing/2014/main" id="{4772FCA8-7DC8-47EC-9C89-445572904067}"/>
                </a:ext>
              </a:extLst>
            </p:cNvPr>
            <p:cNvSpPr/>
            <p:nvPr/>
          </p:nvSpPr>
          <p:spPr>
            <a:xfrm>
              <a:off x="6895301" y="3100324"/>
              <a:ext cx="31903" cy="37220"/>
            </a:xfrm>
            <a:custGeom>
              <a:avLst/>
              <a:gdLst/>
              <a:ahLst/>
              <a:cxnLst/>
              <a:rect l="l" t="t" r="r" b="b"/>
              <a:pathLst>
                <a:path w="26670" h="31115">
                  <a:moveTo>
                    <a:pt x="26454" y="0"/>
                  </a:moveTo>
                  <a:lnTo>
                    <a:pt x="15862" y="12064"/>
                  </a:lnTo>
                  <a:lnTo>
                    <a:pt x="0" y="14566"/>
                  </a:lnTo>
                  <a:lnTo>
                    <a:pt x="6728" y="17592"/>
                  </a:lnTo>
                  <a:lnTo>
                    <a:pt x="13666" y="21637"/>
                  </a:lnTo>
                  <a:lnTo>
                    <a:pt x="20350" y="26268"/>
                  </a:lnTo>
                  <a:lnTo>
                    <a:pt x="26314" y="31051"/>
                  </a:lnTo>
                  <a:lnTo>
                    <a:pt x="25464" y="23451"/>
                  </a:lnTo>
                  <a:lnTo>
                    <a:pt x="25214" y="17592"/>
                  </a:lnTo>
                  <a:lnTo>
                    <a:pt x="25233" y="12064"/>
                  </a:lnTo>
                  <a:lnTo>
                    <a:pt x="25403" y="7307"/>
                  </a:lnTo>
                  <a:lnTo>
                    <a:pt x="264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bk object 56">
              <a:extLst>
                <a:ext uri="{FF2B5EF4-FFF2-40B4-BE49-F238E27FC236}">
                  <a16:creationId xmlns:a16="http://schemas.microsoft.com/office/drawing/2014/main" id="{F2622417-8D41-4345-8E2A-9BFEE1337B55}"/>
                </a:ext>
              </a:extLst>
            </p:cNvPr>
            <p:cNvSpPr/>
            <p:nvPr/>
          </p:nvSpPr>
          <p:spPr>
            <a:xfrm>
              <a:off x="5221511" y="2882125"/>
              <a:ext cx="2369187" cy="221803"/>
            </a:xfrm>
            <a:custGeom>
              <a:avLst/>
              <a:gdLst/>
              <a:ahLst/>
              <a:cxnLst/>
              <a:rect l="l" t="t" r="r" b="b"/>
              <a:pathLst>
                <a:path w="1980564" h="185420">
                  <a:moveTo>
                    <a:pt x="1980082" y="166484"/>
                  </a:moveTo>
                  <a:lnTo>
                    <a:pt x="1936722" y="127830"/>
                  </a:lnTo>
                  <a:lnTo>
                    <a:pt x="1884848" y="103907"/>
                  </a:lnTo>
                  <a:lnTo>
                    <a:pt x="1816304" y="81778"/>
                  </a:lnTo>
                  <a:lnTo>
                    <a:pt x="1776238" y="71472"/>
                  </a:lnTo>
                  <a:lnTo>
                    <a:pt x="1732552" y="61716"/>
                  </a:lnTo>
                  <a:lnTo>
                    <a:pt x="1685430" y="52545"/>
                  </a:lnTo>
                  <a:lnTo>
                    <a:pt x="1635054" y="43993"/>
                  </a:lnTo>
                  <a:lnTo>
                    <a:pt x="1581606" y="36094"/>
                  </a:lnTo>
                  <a:lnTo>
                    <a:pt x="1525269" y="28882"/>
                  </a:lnTo>
                  <a:lnTo>
                    <a:pt x="1466226" y="22391"/>
                  </a:lnTo>
                  <a:lnTo>
                    <a:pt x="1404659" y="16654"/>
                  </a:lnTo>
                  <a:lnTo>
                    <a:pt x="1340752" y="11707"/>
                  </a:lnTo>
                  <a:lnTo>
                    <a:pt x="1274686" y="7583"/>
                  </a:lnTo>
                  <a:lnTo>
                    <a:pt x="1206644" y="4316"/>
                  </a:lnTo>
                  <a:lnTo>
                    <a:pt x="1136810" y="1941"/>
                  </a:lnTo>
                  <a:lnTo>
                    <a:pt x="1065365" y="491"/>
                  </a:lnTo>
                  <a:lnTo>
                    <a:pt x="992492" y="0"/>
                  </a:lnTo>
                  <a:lnTo>
                    <a:pt x="918422" y="507"/>
                  </a:lnTo>
                  <a:lnTo>
                    <a:pt x="845830" y="2005"/>
                  </a:lnTo>
                  <a:lnTo>
                    <a:pt x="774909" y="4458"/>
                  </a:lnTo>
                  <a:lnTo>
                    <a:pt x="705849" y="7831"/>
                  </a:lnTo>
                  <a:lnTo>
                    <a:pt x="638844" y="12087"/>
                  </a:lnTo>
                  <a:lnTo>
                    <a:pt x="574085" y="17191"/>
                  </a:lnTo>
                  <a:lnTo>
                    <a:pt x="511764" y="23107"/>
                  </a:lnTo>
                  <a:lnTo>
                    <a:pt x="452072" y="29800"/>
                  </a:lnTo>
                  <a:lnTo>
                    <a:pt x="395203" y="37232"/>
                  </a:lnTo>
                  <a:lnTo>
                    <a:pt x="341347" y="45370"/>
                  </a:lnTo>
                  <a:lnTo>
                    <a:pt x="290696" y="54176"/>
                  </a:lnTo>
                  <a:lnTo>
                    <a:pt x="243443" y="63616"/>
                  </a:lnTo>
                  <a:lnTo>
                    <a:pt x="199780" y="73652"/>
                  </a:lnTo>
                  <a:lnTo>
                    <a:pt x="159898" y="84251"/>
                  </a:lnTo>
                  <a:lnTo>
                    <a:pt x="92245" y="106989"/>
                  </a:lnTo>
                  <a:lnTo>
                    <a:pt x="42021" y="131545"/>
                  </a:lnTo>
                  <a:lnTo>
                    <a:pt x="10761" y="157631"/>
                  </a:lnTo>
                  <a:lnTo>
                    <a:pt x="2722" y="171159"/>
                  </a:lnTo>
                  <a:lnTo>
                    <a:pt x="0" y="18496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bk object 57">
              <a:extLst>
                <a:ext uri="{FF2B5EF4-FFF2-40B4-BE49-F238E27FC236}">
                  <a16:creationId xmlns:a16="http://schemas.microsoft.com/office/drawing/2014/main" id="{BB27C52D-E5F8-44BB-B651-F422380E375C}"/>
                </a:ext>
              </a:extLst>
            </p:cNvPr>
            <p:cNvSpPr/>
            <p:nvPr/>
          </p:nvSpPr>
          <p:spPr>
            <a:xfrm>
              <a:off x="7569488" y="3067142"/>
              <a:ext cx="34940" cy="36461"/>
            </a:xfrm>
            <a:custGeom>
              <a:avLst/>
              <a:gdLst/>
              <a:ahLst/>
              <a:cxnLst/>
              <a:rect l="l" t="t" r="r" b="b"/>
              <a:pathLst>
                <a:path w="29210" h="30479">
                  <a:moveTo>
                    <a:pt x="0" y="8508"/>
                  </a:moveTo>
                  <a:lnTo>
                    <a:pt x="5919" y="12917"/>
                  </a:lnTo>
                  <a:lnTo>
                    <a:pt x="11820" y="18365"/>
                  </a:lnTo>
                  <a:lnTo>
                    <a:pt x="17345" y="24330"/>
                  </a:lnTo>
                  <a:lnTo>
                    <a:pt x="22136" y="30289"/>
                  </a:lnTo>
                  <a:lnTo>
                    <a:pt x="22944" y="22686"/>
                  </a:lnTo>
                  <a:lnTo>
                    <a:pt x="24357" y="14682"/>
                  </a:lnTo>
                  <a:lnTo>
                    <a:pt x="25700" y="9486"/>
                  </a:lnTo>
                  <a:lnTo>
                    <a:pt x="16040" y="9486"/>
                  </a:lnTo>
                  <a:lnTo>
                    <a:pt x="0" y="8508"/>
                  </a:lnTo>
                  <a:close/>
                </a:path>
                <a:path w="29210" h="30479">
                  <a:moveTo>
                    <a:pt x="28968" y="0"/>
                  </a:moveTo>
                  <a:lnTo>
                    <a:pt x="16040" y="9486"/>
                  </a:lnTo>
                  <a:lnTo>
                    <a:pt x="25700" y="9486"/>
                  </a:lnTo>
                  <a:lnTo>
                    <a:pt x="26366" y="6909"/>
                  </a:lnTo>
                  <a:lnTo>
                    <a:pt x="289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bk object 58">
              <a:extLst>
                <a:ext uri="{FF2B5EF4-FFF2-40B4-BE49-F238E27FC236}">
                  <a16:creationId xmlns:a16="http://schemas.microsoft.com/office/drawing/2014/main" id="{85F504AA-3F91-43B6-947D-17F4D0877A2F}"/>
                </a:ext>
              </a:extLst>
            </p:cNvPr>
            <p:cNvSpPr/>
            <p:nvPr/>
          </p:nvSpPr>
          <p:spPr>
            <a:xfrm>
              <a:off x="4628205" y="2750094"/>
              <a:ext cx="3500231" cy="230159"/>
            </a:xfrm>
            <a:custGeom>
              <a:avLst/>
              <a:gdLst/>
              <a:ahLst/>
              <a:cxnLst/>
              <a:rect l="l" t="t" r="r" b="b"/>
              <a:pathLst>
                <a:path w="2926079" h="192404">
                  <a:moveTo>
                    <a:pt x="2925762" y="173799"/>
                  </a:moveTo>
                  <a:lnTo>
                    <a:pt x="2888613" y="145244"/>
                  </a:lnTo>
                  <a:lnTo>
                    <a:pt x="2846512" y="127076"/>
                  </a:lnTo>
                  <a:lnTo>
                    <a:pt x="2791416" y="109718"/>
                  </a:lnTo>
                  <a:lnTo>
                    <a:pt x="2724074" y="93267"/>
                  </a:lnTo>
                  <a:lnTo>
                    <a:pt x="2686045" y="85413"/>
                  </a:lnTo>
                  <a:lnTo>
                    <a:pt x="2645235" y="77823"/>
                  </a:lnTo>
                  <a:lnTo>
                    <a:pt x="2601739" y="70508"/>
                  </a:lnTo>
                  <a:lnTo>
                    <a:pt x="2555649" y="63482"/>
                  </a:lnTo>
                  <a:lnTo>
                    <a:pt x="2507059" y="56756"/>
                  </a:lnTo>
                  <a:lnTo>
                    <a:pt x="2456064" y="50342"/>
                  </a:lnTo>
                  <a:lnTo>
                    <a:pt x="2402756" y="44254"/>
                  </a:lnTo>
                  <a:lnTo>
                    <a:pt x="2347229" y="38503"/>
                  </a:lnTo>
                  <a:lnTo>
                    <a:pt x="2289576" y="33101"/>
                  </a:lnTo>
                  <a:lnTo>
                    <a:pt x="2229893" y="28061"/>
                  </a:lnTo>
                  <a:lnTo>
                    <a:pt x="2168271" y="23395"/>
                  </a:lnTo>
                  <a:lnTo>
                    <a:pt x="2104805" y="19115"/>
                  </a:lnTo>
                  <a:lnTo>
                    <a:pt x="2039588" y="15234"/>
                  </a:lnTo>
                  <a:lnTo>
                    <a:pt x="1972714" y="11764"/>
                  </a:lnTo>
                  <a:lnTo>
                    <a:pt x="1904277" y="8716"/>
                  </a:lnTo>
                  <a:lnTo>
                    <a:pt x="1834370" y="6104"/>
                  </a:lnTo>
                  <a:lnTo>
                    <a:pt x="1763086" y="3939"/>
                  </a:lnTo>
                  <a:lnTo>
                    <a:pt x="1690520" y="2234"/>
                  </a:lnTo>
                  <a:lnTo>
                    <a:pt x="1616765" y="1001"/>
                  </a:lnTo>
                  <a:lnTo>
                    <a:pt x="1541914" y="252"/>
                  </a:lnTo>
                  <a:lnTo>
                    <a:pt x="1466062" y="0"/>
                  </a:lnTo>
                  <a:lnTo>
                    <a:pt x="1388202" y="265"/>
                  </a:lnTo>
                  <a:lnTo>
                    <a:pt x="1311400" y="1054"/>
                  </a:lnTo>
                  <a:lnTo>
                    <a:pt x="1235758" y="2353"/>
                  </a:lnTo>
                  <a:lnTo>
                    <a:pt x="1161376" y="4148"/>
                  </a:lnTo>
                  <a:lnTo>
                    <a:pt x="1088358" y="6426"/>
                  </a:lnTo>
                  <a:lnTo>
                    <a:pt x="1016803" y="9175"/>
                  </a:lnTo>
                  <a:lnTo>
                    <a:pt x="946812" y="12380"/>
                  </a:lnTo>
                  <a:lnTo>
                    <a:pt x="878489" y="16028"/>
                  </a:lnTo>
                  <a:lnTo>
                    <a:pt x="811933" y="20107"/>
                  </a:lnTo>
                  <a:lnTo>
                    <a:pt x="747245" y="24602"/>
                  </a:lnTo>
                  <a:lnTo>
                    <a:pt x="684529" y="29501"/>
                  </a:lnTo>
                  <a:lnTo>
                    <a:pt x="623883" y="34791"/>
                  </a:lnTo>
                  <a:lnTo>
                    <a:pt x="565411" y="40458"/>
                  </a:lnTo>
                  <a:lnTo>
                    <a:pt x="509213" y="46488"/>
                  </a:lnTo>
                  <a:lnTo>
                    <a:pt x="455391" y="52870"/>
                  </a:lnTo>
                  <a:lnTo>
                    <a:pt x="404046" y="59588"/>
                  </a:lnTo>
                  <a:lnTo>
                    <a:pt x="355279" y="66631"/>
                  </a:lnTo>
                  <a:lnTo>
                    <a:pt x="309191" y="73984"/>
                  </a:lnTo>
                  <a:lnTo>
                    <a:pt x="265884" y="81635"/>
                  </a:lnTo>
                  <a:lnTo>
                    <a:pt x="225460" y="89571"/>
                  </a:lnTo>
                  <a:lnTo>
                    <a:pt x="188019" y="97777"/>
                  </a:lnTo>
                  <a:lnTo>
                    <a:pt x="122494" y="114950"/>
                  </a:lnTo>
                  <a:lnTo>
                    <a:pt x="70118" y="133048"/>
                  </a:lnTo>
                  <a:lnTo>
                    <a:pt x="31704" y="151966"/>
                  </a:lnTo>
                  <a:lnTo>
                    <a:pt x="2032" y="181645"/>
                  </a:lnTo>
                  <a:lnTo>
                    <a:pt x="0" y="191833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bk object 59">
              <a:extLst>
                <a:ext uri="{FF2B5EF4-FFF2-40B4-BE49-F238E27FC236}">
                  <a16:creationId xmlns:a16="http://schemas.microsoft.com/office/drawing/2014/main" id="{74EC9621-0002-43F2-AACD-18C02FF24CEE}"/>
                </a:ext>
              </a:extLst>
            </p:cNvPr>
            <p:cNvSpPr/>
            <p:nvPr/>
          </p:nvSpPr>
          <p:spPr>
            <a:xfrm>
              <a:off x="8107197" y="2942790"/>
              <a:ext cx="34182" cy="37220"/>
            </a:xfrm>
            <a:custGeom>
              <a:avLst/>
              <a:gdLst/>
              <a:ahLst/>
              <a:cxnLst/>
              <a:rect l="l" t="t" r="r" b="b"/>
              <a:pathLst>
                <a:path w="28575" h="31115">
                  <a:moveTo>
                    <a:pt x="28193" y="0"/>
                  </a:moveTo>
                  <a:lnTo>
                    <a:pt x="16052" y="10515"/>
                  </a:lnTo>
                  <a:lnTo>
                    <a:pt x="0" y="10820"/>
                  </a:lnTo>
                  <a:lnTo>
                    <a:pt x="6264" y="14741"/>
                  </a:lnTo>
                  <a:lnTo>
                    <a:pt x="12584" y="19697"/>
                  </a:lnTo>
                  <a:lnTo>
                    <a:pt x="18568" y="25197"/>
                  </a:lnTo>
                  <a:lnTo>
                    <a:pt x="23825" y="30746"/>
                  </a:lnTo>
                  <a:lnTo>
                    <a:pt x="24009" y="23101"/>
                  </a:lnTo>
                  <a:lnTo>
                    <a:pt x="24776" y="15006"/>
                  </a:lnTo>
                  <a:lnTo>
                    <a:pt x="26159" y="7095"/>
                  </a:lnTo>
                  <a:lnTo>
                    <a:pt x="281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bk object 60">
              <a:extLst>
                <a:ext uri="{FF2B5EF4-FFF2-40B4-BE49-F238E27FC236}">
                  <a16:creationId xmlns:a16="http://schemas.microsoft.com/office/drawing/2014/main" id="{575E976D-0BD8-481D-BF1B-25E4118EDED8}"/>
                </a:ext>
              </a:extLst>
            </p:cNvPr>
            <p:cNvSpPr/>
            <p:nvPr/>
          </p:nvSpPr>
          <p:spPr>
            <a:xfrm>
              <a:off x="4452970" y="2576031"/>
              <a:ext cx="3904338" cy="245350"/>
            </a:xfrm>
            <a:custGeom>
              <a:avLst/>
              <a:gdLst/>
              <a:ahLst/>
              <a:cxnLst/>
              <a:rect l="l" t="t" r="r" b="b"/>
              <a:pathLst>
                <a:path w="3263900" h="205104">
                  <a:moveTo>
                    <a:pt x="3263658" y="186842"/>
                  </a:moveTo>
                  <a:lnTo>
                    <a:pt x="3228522" y="158889"/>
                  </a:lnTo>
                  <a:lnTo>
                    <a:pt x="3188847" y="141008"/>
                  </a:lnTo>
                  <a:lnTo>
                    <a:pt x="3136913" y="123824"/>
                  </a:lnTo>
                  <a:lnTo>
                    <a:pt x="3073354" y="107416"/>
                  </a:lnTo>
                  <a:lnTo>
                    <a:pt x="2998804" y="91863"/>
                  </a:lnTo>
                  <a:lnTo>
                    <a:pt x="2957607" y="84432"/>
                  </a:lnTo>
                  <a:lnTo>
                    <a:pt x="2913900" y="77245"/>
                  </a:lnTo>
                  <a:lnTo>
                    <a:pt x="2867763" y="70312"/>
                  </a:lnTo>
                  <a:lnTo>
                    <a:pt x="2819275" y="63642"/>
                  </a:lnTo>
                  <a:lnTo>
                    <a:pt x="2768516" y="57246"/>
                  </a:lnTo>
                  <a:lnTo>
                    <a:pt x="2715564" y="51134"/>
                  </a:lnTo>
                  <a:lnTo>
                    <a:pt x="2660500" y="45314"/>
                  </a:lnTo>
                  <a:lnTo>
                    <a:pt x="2603403" y="39799"/>
                  </a:lnTo>
                  <a:lnTo>
                    <a:pt x="2544351" y="34596"/>
                  </a:lnTo>
                  <a:lnTo>
                    <a:pt x="2483425" y="29717"/>
                  </a:lnTo>
                  <a:lnTo>
                    <a:pt x="2420704" y="25171"/>
                  </a:lnTo>
                  <a:lnTo>
                    <a:pt x="2356266" y="20968"/>
                  </a:lnTo>
                  <a:lnTo>
                    <a:pt x="2290192" y="17118"/>
                  </a:lnTo>
                  <a:lnTo>
                    <a:pt x="2222561" y="13631"/>
                  </a:lnTo>
                  <a:lnTo>
                    <a:pt x="2153452" y="10518"/>
                  </a:lnTo>
                  <a:lnTo>
                    <a:pt x="2082944" y="7787"/>
                  </a:lnTo>
                  <a:lnTo>
                    <a:pt x="2011117" y="5449"/>
                  </a:lnTo>
                  <a:lnTo>
                    <a:pt x="1938051" y="3514"/>
                  </a:lnTo>
                  <a:lnTo>
                    <a:pt x="1863823" y="1991"/>
                  </a:lnTo>
                  <a:lnTo>
                    <a:pt x="1788515" y="891"/>
                  </a:lnTo>
                  <a:lnTo>
                    <a:pt x="1712205" y="224"/>
                  </a:lnTo>
                  <a:lnTo>
                    <a:pt x="1634972" y="0"/>
                  </a:lnTo>
                  <a:lnTo>
                    <a:pt x="1558006" y="223"/>
                  </a:lnTo>
                  <a:lnTo>
                    <a:pt x="1481957" y="885"/>
                  </a:lnTo>
                  <a:lnTo>
                    <a:pt x="1406901" y="1977"/>
                  </a:lnTo>
                  <a:lnTo>
                    <a:pt x="1332919" y="3489"/>
                  </a:lnTo>
                  <a:lnTo>
                    <a:pt x="1260088" y="5412"/>
                  </a:lnTo>
                  <a:lnTo>
                    <a:pt x="1188487" y="7734"/>
                  </a:lnTo>
                  <a:lnTo>
                    <a:pt x="1118194" y="10446"/>
                  </a:lnTo>
                  <a:lnTo>
                    <a:pt x="1049289" y="13539"/>
                  </a:lnTo>
                  <a:lnTo>
                    <a:pt x="981849" y="17003"/>
                  </a:lnTo>
                  <a:lnTo>
                    <a:pt x="915953" y="20827"/>
                  </a:lnTo>
                  <a:lnTo>
                    <a:pt x="851679" y="25003"/>
                  </a:lnTo>
                  <a:lnTo>
                    <a:pt x="789107" y="29519"/>
                  </a:lnTo>
                  <a:lnTo>
                    <a:pt x="728314" y="34367"/>
                  </a:lnTo>
                  <a:lnTo>
                    <a:pt x="669379" y="39537"/>
                  </a:lnTo>
                  <a:lnTo>
                    <a:pt x="612380" y="45017"/>
                  </a:lnTo>
                  <a:lnTo>
                    <a:pt x="557397" y="50800"/>
                  </a:lnTo>
                  <a:lnTo>
                    <a:pt x="504507" y="56874"/>
                  </a:lnTo>
                  <a:lnTo>
                    <a:pt x="453790" y="63231"/>
                  </a:lnTo>
                  <a:lnTo>
                    <a:pt x="405323" y="69860"/>
                  </a:lnTo>
                  <a:lnTo>
                    <a:pt x="359185" y="76751"/>
                  </a:lnTo>
                  <a:lnTo>
                    <a:pt x="315454" y="83895"/>
                  </a:lnTo>
                  <a:lnTo>
                    <a:pt x="274210" y="91281"/>
                  </a:lnTo>
                  <a:lnTo>
                    <a:pt x="235531" y="98901"/>
                  </a:lnTo>
                  <a:lnTo>
                    <a:pt x="166180" y="114798"/>
                  </a:lnTo>
                  <a:lnTo>
                    <a:pt x="108030" y="131510"/>
                  </a:lnTo>
                  <a:lnTo>
                    <a:pt x="61709" y="148956"/>
                  </a:lnTo>
                  <a:lnTo>
                    <a:pt x="27845" y="167057"/>
                  </a:lnTo>
                  <a:lnTo>
                    <a:pt x="1779" y="195268"/>
                  </a:lnTo>
                  <a:lnTo>
                    <a:pt x="0" y="204914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bk object 61">
              <a:extLst>
                <a:ext uri="{FF2B5EF4-FFF2-40B4-BE49-F238E27FC236}">
                  <a16:creationId xmlns:a16="http://schemas.microsoft.com/office/drawing/2014/main" id="{E52B6874-FF50-4C91-881E-2EF789C8B542}"/>
                </a:ext>
              </a:extLst>
            </p:cNvPr>
            <p:cNvSpPr/>
            <p:nvPr/>
          </p:nvSpPr>
          <p:spPr>
            <a:xfrm>
              <a:off x="8336103" y="2784393"/>
              <a:ext cx="34182" cy="37220"/>
            </a:xfrm>
            <a:custGeom>
              <a:avLst/>
              <a:gdLst/>
              <a:ahLst/>
              <a:cxnLst/>
              <a:rect l="l" t="t" r="r" b="b"/>
              <a:pathLst>
                <a:path w="28575" h="31114">
                  <a:moveTo>
                    <a:pt x="28232" y="0"/>
                  </a:moveTo>
                  <a:lnTo>
                    <a:pt x="16052" y="10477"/>
                  </a:lnTo>
                  <a:lnTo>
                    <a:pt x="0" y="10731"/>
                  </a:lnTo>
                  <a:lnTo>
                    <a:pt x="6250" y="14671"/>
                  </a:lnTo>
                  <a:lnTo>
                    <a:pt x="12552" y="19646"/>
                  </a:lnTo>
                  <a:lnTo>
                    <a:pt x="18518" y="25165"/>
                  </a:lnTo>
                  <a:lnTo>
                    <a:pt x="23761" y="30734"/>
                  </a:lnTo>
                  <a:lnTo>
                    <a:pt x="23974" y="23090"/>
                  </a:lnTo>
                  <a:lnTo>
                    <a:pt x="24768" y="15000"/>
                  </a:lnTo>
                  <a:lnTo>
                    <a:pt x="26176" y="7093"/>
                  </a:lnTo>
                  <a:lnTo>
                    <a:pt x="282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F3B8634-4242-4453-8D6F-FAF6FF553BEA}"/>
              </a:ext>
            </a:extLst>
          </p:cNvPr>
          <p:cNvGrpSpPr/>
          <p:nvPr/>
        </p:nvGrpSpPr>
        <p:grpSpPr>
          <a:xfrm>
            <a:off x="5788279" y="868984"/>
            <a:ext cx="3101949" cy="1666204"/>
            <a:chOff x="6249490" y="2592060"/>
            <a:chExt cx="3432587" cy="184380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28FB932-00D9-496C-98C7-C60AF1AB463B}"/>
                </a:ext>
              </a:extLst>
            </p:cNvPr>
            <p:cNvGrpSpPr/>
            <p:nvPr/>
          </p:nvGrpSpPr>
          <p:grpSpPr>
            <a:xfrm>
              <a:off x="6692384" y="2592060"/>
              <a:ext cx="2989693" cy="1843805"/>
              <a:chOff x="6692384" y="2592060"/>
              <a:chExt cx="2989693" cy="1843805"/>
            </a:xfrm>
          </p:grpSpPr>
          <p:sp>
            <p:nvSpPr>
              <p:cNvPr id="36" name="object 47">
                <a:extLst>
                  <a:ext uri="{FF2B5EF4-FFF2-40B4-BE49-F238E27FC236}">
                    <a16:creationId xmlns:a16="http://schemas.microsoft.com/office/drawing/2014/main" id="{9677D148-4225-420B-BAF6-31108D44719B}"/>
                  </a:ext>
                </a:extLst>
              </p:cNvPr>
              <p:cNvSpPr txBox="1"/>
              <p:nvPr/>
            </p:nvSpPr>
            <p:spPr>
              <a:xfrm>
                <a:off x="9466633" y="2643770"/>
                <a:ext cx="215444" cy="1792095"/>
              </a:xfrm>
              <a:prstGeom prst="rect">
                <a:avLst/>
              </a:prstGeom>
            </p:spPr>
            <p:txBody>
              <a:bodyPr vert="vert270" wrap="square" lIns="0" tIns="635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50"/>
                  </a:spcBef>
                </a:pPr>
                <a:r>
                  <a:rPr sz="1400" spc="0" dirty="0">
                    <a:latin typeface="Calibri"/>
                    <a:cs typeface="Calibri"/>
                  </a:rPr>
                  <a:t>256 </a:t>
                </a:r>
                <a:r>
                  <a:rPr sz="1400" spc="25" dirty="0">
                    <a:latin typeface="Calibri"/>
                    <a:cs typeface="Calibri"/>
                  </a:rPr>
                  <a:t>x </a:t>
                </a:r>
                <a:r>
                  <a:rPr sz="1400" spc="0" dirty="0">
                    <a:latin typeface="Calibri"/>
                    <a:cs typeface="Calibri"/>
                  </a:rPr>
                  <a:t>256 </a:t>
                </a:r>
                <a:r>
                  <a:rPr sz="1400" spc="25" dirty="0">
                    <a:latin typeface="Calibri"/>
                    <a:cs typeface="Calibri"/>
                  </a:rPr>
                  <a:t>x</a:t>
                </a:r>
                <a:r>
                  <a:rPr sz="1400" spc="-170" dirty="0">
                    <a:latin typeface="Calibri"/>
                    <a:cs typeface="Calibri"/>
                  </a:rPr>
                  <a:t> </a:t>
                </a:r>
                <a:r>
                  <a:rPr lang="en-GB" sz="1400" spc="-170" dirty="0">
                    <a:latin typeface="Calibri"/>
                    <a:cs typeface="Calibri"/>
                  </a:rPr>
                  <a:t> </a:t>
                </a:r>
                <a:r>
                  <a:rPr lang="fr-FR" sz="1400" spc="-170" dirty="0">
                    <a:latin typeface="Calibri"/>
                    <a:cs typeface="Calibri"/>
                  </a:rPr>
                  <a:t>9</a:t>
                </a:r>
                <a:endParaRPr sz="1400" dirty="0">
                  <a:latin typeface="Calibri"/>
                  <a:cs typeface="Calibri"/>
                </a:endParaRPr>
              </a:p>
            </p:txBody>
          </p:sp>
          <p:sp>
            <p:nvSpPr>
              <p:cNvPr id="37" name="bk object 28">
                <a:extLst>
                  <a:ext uri="{FF2B5EF4-FFF2-40B4-BE49-F238E27FC236}">
                    <a16:creationId xmlns:a16="http://schemas.microsoft.com/office/drawing/2014/main" id="{6E58D913-CC02-4CC0-A273-09A667B884C3}"/>
                  </a:ext>
                </a:extLst>
              </p:cNvPr>
              <p:cNvSpPr/>
              <p:nvPr/>
            </p:nvSpPr>
            <p:spPr>
              <a:xfrm>
                <a:off x="9009778" y="2592060"/>
                <a:ext cx="49048" cy="1645329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937260">
                    <a:moveTo>
                      <a:pt x="0" y="936675"/>
                    </a:moveTo>
                    <a:lnTo>
                      <a:pt x="27431" y="936675"/>
                    </a:lnTo>
                    <a:lnTo>
                      <a:pt x="27431" y="0"/>
                    </a:lnTo>
                    <a:lnTo>
                      <a:pt x="0" y="0"/>
                    </a:lnTo>
                    <a:lnTo>
                      <a:pt x="0" y="93667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bk object 29">
                <a:extLst>
                  <a:ext uri="{FF2B5EF4-FFF2-40B4-BE49-F238E27FC236}">
                    <a16:creationId xmlns:a16="http://schemas.microsoft.com/office/drawing/2014/main" id="{4E981EED-D0FC-4708-8351-5AC545C9B236}"/>
                  </a:ext>
                </a:extLst>
              </p:cNvPr>
              <p:cNvSpPr/>
              <p:nvPr/>
            </p:nvSpPr>
            <p:spPr>
              <a:xfrm>
                <a:off x="9057957" y="2592060"/>
                <a:ext cx="49048" cy="1645329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937260">
                    <a:moveTo>
                      <a:pt x="0" y="936675"/>
                    </a:moveTo>
                    <a:lnTo>
                      <a:pt x="27406" y="936675"/>
                    </a:lnTo>
                    <a:lnTo>
                      <a:pt x="27406" y="0"/>
                    </a:lnTo>
                    <a:lnTo>
                      <a:pt x="0" y="0"/>
                    </a:lnTo>
                    <a:lnTo>
                      <a:pt x="0" y="93667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bk object 30">
                <a:extLst>
                  <a:ext uri="{FF2B5EF4-FFF2-40B4-BE49-F238E27FC236}">
                    <a16:creationId xmlns:a16="http://schemas.microsoft.com/office/drawing/2014/main" id="{BCFC585A-382A-43EA-8506-8D83992DF42F}"/>
                  </a:ext>
                </a:extLst>
              </p:cNvPr>
              <p:cNvSpPr/>
              <p:nvPr/>
            </p:nvSpPr>
            <p:spPr>
              <a:xfrm>
                <a:off x="9057957" y="2592060"/>
                <a:ext cx="49048" cy="1645329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937260">
                    <a:moveTo>
                      <a:pt x="27406" y="936675"/>
                    </a:moveTo>
                    <a:lnTo>
                      <a:pt x="0" y="936675"/>
                    </a:lnTo>
                    <a:lnTo>
                      <a:pt x="0" y="0"/>
                    </a:lnTo>
                    <a:lnTo>
                      <a:pt x="27406" y="0"/>
                    </a:lnTo>
                    <a:lnTo>
                      <a:pt x="27406" y="936675"/>
                    </a:lnTo>
                    <a:close/>
                  </a:path>
                </a:pathLst>
              </a:custGeom>
              <a:ln w="63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bk object 31">
                <a:extLst>
                  <a:ext uri="{FF2B5EF4-FFF2-40B4-BE49-F238E27FC236}">
                    <a16:creationId xmlns:a16="http://schemas.microsoft.com/office/drawing/2014/main" id="{73143BEC-3A9C-4419-8768-F31A83CD066F}"/>
                  </a:ext>
                </a:extLst>
              </p:cNvPr>
              <p:cNvSpPr/>
              <p:nvPr/>
            </p:nvSpPr>
            <p:spPr>
              <a:xfrm>
                <a:off x="9106068" y="2592060"/>
                <a:ext cx="49048" cy="1645329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937260">
                    <a:moveTo>
                      <a:pt x="0" y="936675"/>
                    </a:moveTo>
                    <a:lnTo>
                      <a:pt x="27419" y="936675"/>
                    </a:lnTo>
                    <a:lnTo>
                      <a:pt x="27419" y="0"/>
                    </a:lnTo>
                    <a:lnTo>
                      <a:pt x="0" y="0"/>
                    </a:lnTo>
                    <a:lnTo>
                      <a:pt x="0" y="93667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bk object 32">
                <a:extLst>
                  <a:ext uri="{FF2B5EF4-FFF2-40B4-BE49-F238E27FC236}">
                    <a16:creationId xmlns:a16="http://schemas.microsoft.com/office/drawing/2014/main" id="{D319FC2D-C22E-43E7-AF3E-453CF61B573A}"/>
                  </a:ext>
                </a:extLst>
              </p:cNvPr>
              <p:cNvSpPr/>
              <p:nvPr/>
            </p:nvSpPr>
            <p:spPr>
              <a:xfrm>
                <a:off x="9106068" y="2592060"/>
                <a:ext cx="49048" cy="1645329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937260">
                    <a:moveTo>
                      <a:pt x="27419" y="936675"/>
                    </a:moveTo>
                    <a:lnTo>
                      <a:pt x="0" y="936675"/>
                    </a:lnTo>
                    <a:lnTo>
                      <a:pt x="0" y="0"/>
                    </a:lnTo>
                    <a:lnTo>
                      <a:pt x="27419" y="0"/>
                    </a:lnTo>
                    <a:lnTo>
                      <a:pt x="27419" y="936675"/>
                    </a:lnTo>
                    <a:close/>
                  </a:path>
                </a:pathLst>
              </a:custGeom>
              <a:ln w="63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bk object 33">
                <a:extLst>
                  <a:ext uri="{FF2B5EF4-FFF2-40B4-BE49-F238E27FC236}">
                    <a16:creationId xmlns:a16="http://schemas.microsoft.com/office/drawing/2014/main" id="{3B975721-DACB-4794-8C7E-2BB27E787F95}"/>
                  </a:ext>
                </a:extLst>
              </p:cNvPr>
              <p:cNvSpPr/>
              <p:nvPr/>
            </p:nvSpPr>
            <p:spPr>
              <a:xfrm>
                <a:off x="9154223" y="2592060"/>
                <a:ext cx="49048" cy="1645329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937260">
                    <a:moveTo>
                      <a:pt x="0" y="936675"/>
                    </a:moveTo>
                    <a:lnTo>
                      <a:pt x="27431" y="936675"/>
                    </a:lnTo>
                    <a:lnTo>
                      <a:pt x="27431" y="0"/>
                    </a:lnTo>
                    <a:lnTo>
                      <a:pt x="0" y="0"/>
                    </a:lnTo>
                    <a:lnTo>
                      <a:pt x="0" y="93667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bk object 34">
                <a:extLst>
                  <a:ext uri="{FF2B5EF4-FFF2-40B4-BE49-F238E27FC236}">
                    <a16:creationId xmlns:a16="http://schemas.microsoft.com/office/drawing/2014/main" id="{DF8BCEB4-7042-424E-ABB8-F61932164C61}"/>
                  </a:ext>
                </a:extLst>
              </p:cNvPr>
              <p:cNvSpPr/>
              <p:nvPr/>
            </p:nvSpPr>
            <p:spPr>
              <a:xfrm>
                <a:off x="9154223" y="2592060"/>
                <a:ext cx="49048" cy="1645329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937260">
                    <a:moveTo>
                      <a:pt x="27431" y="936675"/>
                    </a:moveTo>
                    <a:lnTo>
                      <a:pt x="0" y="936675"/>
                    </a:lnTo>
                    <a:lnTo>
                      <a:pt x="0" y="0"/>
                    </a:lnTo>
                    <a:lnTo>
                      <a:pt x="27431" y="0"/>
                    </a:lnTo>
                    <a:lnTo>
                      <a:pt x="27431" y="936675"/>
                    </a:lnTo>
                    <a:close/>
                  </a:path>
                </a:pathLst>
              </a:custGeom>
              <a:ln w="6349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bk object 35">
                <a:extLst>
                  <a:ext uri="{FF2B5EF4-FFF2-40B4-BE49-F238E27FC236}">
                    <a16:creationId xmlns:a16="http://schemas.microsoft.com/office/drawing/2014/main" id="{33544A66-96B5-4FBF-AD3A-48042C7674B9}"/>
                  </a:ext>
                </a:extLst>
              </p:cNvPr>
              <p:cNvSpPr/>
              <p:nvPr/>
            </p:nvSpPr>
            <p:spPr>
              <a:xfrm>
                <a:off x="9202380" y="2592060"/>
                <a:ext cx="49048" cy="1645329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937260">
                    <a:moveTo>
                      <a:pt x="0" y="936675"/>
                    </a:moveTo>
                    <a:lnTo>
                      <a:pt x="27419" y="936675"/>
                    </a:lnTo>
                    <a:lnTo>
                      <a:pt x="27419" y="0"/>
                    </a:lnTo>
                    <a:lnTo>
                      <a:pt x="0" y="0"/>
                    </a:lnTo>
                    <a:lnTo>
                      <a:pt x="0" y="93667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bk object 36">
                <a:extLst>
                  <a:ext uri="{FF2B5EF4-FFF2-40B4-BE49-F238E27FC236}">
                    <a16:creationId xmlns:a16="http://schemas.microsoft.com/office/drawing/2014/main" id="{C149D0AA-403E-4852-9CE7-50B0C7673124}"/>
                  </a:ext>
                </a:extLst>
              </p:cNvPr>
              <p:cNvSpPr/>
              <p:nvPr/>
            </p:nvSpPr>
            <p:spPr>
              <a:xfrm>
                <a:off x="9202380" y="2592060"/>
                <a:ext cx="49048" cy="1645329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937260">
                    <a:moveTo>
                      <a:pt x="27419" y="936675"/>
                    </a:moveTo>
                    <a:lnTo>
                      <a:pt x="0" y="936675"/>
                    </a:lnTo>
                    <a:lnTo>
                      <a:pt x="0" y="0"/>
                    </a:lnTo>
                    <a:lnTo>
                      <a:pt x="27419" y="0"/>
                    </a:lnTo>
                    <a:lnTo>
                      <a:pt x="27419" y="936675"/>
                    </a:lnTo>
                    <a:close/>
                  </a:path>
                </a:pathLst>
              </a:custGeom>
              <a:ln w="63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bk object 37">
                <a:extLst>
                  <a:ext uri="{FF2B5EF4-FFF2-40B4-BE49-F238E27FC236}">
                    <a16:creationId xmlns:a16="http://schemas.microsoft.com/office/drawing/2014/main" id="{7FA65FA9-230C-4DA9-9C55-623FB5C735FA}"/>
                  </a:ext>
                </a:extLst>
              </p:cNvPr>
              <p:cNvSpPr/>
              <p:nvPr/>
            </p:nvSpPr>
            <p:spPr>
              <a:xfrm>
                <a:off x="9250515" y="2592060"/>
                <a:ext cx="49048" cy="1645329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937260">
                    <a:moveTo>
                      <a:pt x="0" y="936675"/>
                    </a:moveTo>
                    <a:lnTo>
                      <a:pt x="27419" y="936675"/>
                    </a:lnTo>
                    <a:lnTo>
                      <a:pt x="27419" y="0"/>
                    </a:lnTo>
                    <a:lnTo>
                      <a:pt x="0" y="0"/>
                    </a:lnTo>
                    <a:lnTo>
                      <a:pt x="0" y="93667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bk object 38">
                <a:extLst>
                  <a:ext uri="{FF2B5EF4-FFF2-40B4-BE49-F238E27FC236}">
                    <a16:creationId xmlns:a16="http://schemas.microsoft.com/office/drawing/2014/main" id="{BD5B12B3-AF7D-46D8-A9A8-C2985C506200}"/>
                  </a:ext>
                </a:extLst>
              </p:cNvPr>
              <p:cNvSpPr/>
              <p:nvPr/>
            </p:nvSpPr>
            <p:spPr>
              <a:xfrm>
                <a:off x="9250515" y="2592060"/>
                <a:ext cx="49048" cy="1645329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937260">
                    <a:moveTo>
                      <a:pt x="27419" y="936675"/>
                    </a:moveTo>
                    <a:lnTo>
                      <a:pt x="0" y="936675"/>
                    </a:lnTo>
                    <a:lnTo>
                      <a:pt x="0" y="0"/>
                    </a:lnTo>
                    <a:lnTo>
                      <a:pt x="27419" y="0"/>
                    </a:lnTo>
                    <a:lnTo>
                      <a:pt x="27419" y="936675"/>
                    </a:lnTo>
                    <a:close/>
                  </a:path>
                </a:pathLst>
              </a:custGeom>
              <a:ln w="63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bk object 39">
                <a:extLst>
                  <a:ext uri="{FF2B5EF4-FFF2-40B4-BE49-F238E27FC236}">
                    <a16:creationId xmlns:a16="http://schemas.microsoft.com/office/drawing/2014/main" id="{F3FFE1C2-F478-4491-A665-24459F90ACCD}"/>
                  </a:ext>
                </a:extLst>
              </p:cNvPr>
              <p:cNvSpPr/>
              <p:nvPr/>
            </p:nvSpPr>
            <p:spPr>
              <a:xfrm>
                <a:off x="9298648" y="2592060"/>
                <a:ext cx="49048" cy="1645329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937260">
                    <a:moveTo>
                      <a:pt x="0" y="936675"/>
                    </a:moveTo>
                    <a:lnTo>
                      <a:pt x="27419" y="936675"/>
                    </a:lnTo>
                    <a:lnTo>
                      <a:pt x="27419" y="0"/>
                    </a:lnTo>
                    <a:lnTo>
                      <a:pt x="0" y="0"/>
                    </a:lnTo>
                    <a:lnTo>
                      <a:pt x="0" y="93667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bk object 40">
                <a:extLst>
                  <a:ext uri="{FF2B5EF4-FFF2-40B4-BE49-F238E27FC236}">
                    <a16:creationId xmlns:a16="http://schemas.microsoft.com/office/drawing/2014/main" id="{E78C27A5-695A-49F8-B06F-45BD51A9C6EF}"/>
                  </a:ext>
                </a:extLst>
              </p:cNvPr>
              <p:cNvSpPr/>
              <p:nvPr/>
            </p:nvSpPr>
            <p:spPr>
              <a:xfrm>
                <a:off x="9298648" y="2592060"/>
                <a:ext cx="49048" cy="1645329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937260">
                    <a:moveTo>
                      <a:pt x="27419" y="936675"/>
                    </a:moveTo>
                    <a:lnTo>
                      <a:pt x="0" y="936675"/>
                    </a:lnTo>
                    <a:lnTo>
                      <a:pt x="0" y="0"/>
                    </a:lnTo>
                    <a:lnTo>
                      <a:pt x="27419" y="0"/>
                    </a:lnTo>
                    <a:lnTo>
                      <a:pt x="27419" y="936675"/>
                    </a:lnTo>
                    <a:close/>
                  </a:path>
                </a:pathLst>
              </a:custGeom>
              <a:ln w="63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bk object 41">
                <a:extLst>
                  <a:ext uri="{FF2B5EF4-FFF2-40B4-BE49-F238E27FC236}">
                    <a16:creationId xmlns:a16="http://schemas.microsoft.com/office/drawing/2014/main" id="{F51C6FDE-5DE1-41E5-98AB-D41E7C18D88C}"/>
                  </a:ext>
                </a:extLst>
              </p:cNvPr>
              <p:cNvSpPr/>
              <p:nvPr/>
            </p:nvSpPr>
            <p:spPr>
              <a:xfrm>
                <a:off x="9346803" y="2592060"/>
                <a:ext cx="49048" cy="1645329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937260">
                    <a:moveTo>
                      <a:pt x="0" y="936675"/>
                    </a:moveTo>
                    <a:lnTo>
                      <a:pt x="27419" y="936675"/>
                    </a:lnTo>
                    <a:lnTo>
                      <a:pt x="27419" y="0"/>
                    </a:lnTo>
                    <a:lnTo>
                      <a:pt x="0" y="0"/>
                    </a:lnTo>
                    <a:lnTo>
                      <a:pt x="0" y="93667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bk object 42">
                <a:extLst>
                  <a:ext uri="{FF2B5EF4-FFF2-40B4-BE49-F238E27FC236}">
                    <a16:creationId xmlns:a16="http://schemas.microsoft.com/office/drawing/2014/main" id="{EFC59ECF-CBA2-4408-BE66-3ABA872F26AB}"/>
                  </a:ext>
                </a:extLst>
              </p:cNvPr>
              <p:cNvSpPr/>
              <p:nvPr/>
            </p:nvSpPr>
            <p:spPr>
              <a:xfrm>
                <a:off x="9346803" y="2592060"/>
                <a:ext cx="49048" cy="1645329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937260">
                    <a:moveTo>
                      <a:pt x="27419" y="936675"/>
                    </a:moveTo>
                    <a:lnTo>
                      <a:pt x="0" y="936675"/>
                    </a:lnTo>
                    <a:lnTo>
                      <a:pt x="0" y="0"/>
                    </a:lnTo>
                    <a:lnTo>
                      <a:pt x="27419" y="0"/>
                    </a:lnTo>
                    <a:lnTo>
                      <a:pt x="27419" y="936675"/>
                    </a:lnTo>
                    <a:close/>
                  </a:path>
                </a:pathLst>
              </a:custGeom>
              <a:ln w="63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bk object 43">
                <a:extLst>
                  <a:ext uri="{FF2B5EF4-FFF2-40B4-BE49-F238E27FC236}">
                    <a16:creationId xmlns:a16="http://schemas.microsoft.com/office/drawing/2014/main" id="{007A6813-F59E-48E4-B9BD-13851BF8B16E}"/>
                  </a:ext>
                </a:extLst>
              </p:cNvPr>
              <p:cNvSpPr/>
              <p:nvPr/>
            </p:nvSpPr>
            <p:spPr>
              <a:xfrm>
                <a:off x="9394937" y="2592060"/>
                <a:ext cx="49048" cy="1645329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937260">
                    <a:moveTo>
                      <a:pt x="0" y="936675"/>
                    </a:moveTo>
                    <a:lnTo>
                      <a:pt x="27419" y="936675"/>
                    </a:lnTo>
                    <a:lnTo>
                      <a:pt x="27419" y="0"/>
                    </a:lnTo>
                    <a:lnTo>
                      <a:pt x="0" y="0"/>
                    </a:lnTo>
                    <a:lnTo>
                      <a:pt x="0" y="93667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bk object 44">
                <a:extLst>
                  <a:ext uri="{FF2B5EF4-FFF2-40B4-BE49-F238E27FC236}">
                    <a16:creationId xmlns:a16="http://schemas.microsoft.com/office/drawing/2014/main" id="{A57A6F32-7754-4D54-909C-9BD1E19F41D7}"/>
                  </a:ext>
                </a:extLst>
              </p:cNvPr>
              <p:cNvSpPr/>
              <p:nvPr/>
            </p:nvSpPr>
            <p:spPr>
              <a:xfrm>
                <a:off x="9394937" y="2592060"/>
                <a:ext cx="49048" cy="1645329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937260">
                    <a:moveTo>
                      <a:pt x="27419" y="936675"/>
                    </a:moveTo>
                    <a:lnTo>
                      <a:pt x="0" y="936675"/>
                    </a:lnTo>
                    <a:lnTo>
                      <a:pt x="0" y="0"/>
                    </a:lnTo>
                    <a:lnTo>
                      <a:pt x="27419" y="0"/>
                    </a:lnTo>
                    <a:lnTo>
                      <a:pt x="27419" y="936675"/>
                    </a:lnTo>
                    <a:close/>
                  </a:path>
                </a:pathLst>
              </a:custGeom>
              <a:ln w="63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bk object 50">
                <a:extLst>
                  <a:ext uri="{FF2B5EF4-FFF2-40B4-BE49-F238E27FC236}">
                    <a16:creationId xmlns:a16="http://schemas.microsoft.com/office/drawing/2014/main" id="{3734EB69-6441-4038-9E65-E3BA5C8BE93D}"/>
                  </a:ext>
                </a:extLst>
              </p:cNvPr>
              <p:cNvSpPr/>
              <p:nvPr/>
            </p:nvSpPr>
            <p:spPr>
              <a:xfrm>
                <a:off x="8417099" y="2750104"/>
                <a:ext cx="182304" cy="112117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937260">
                    <a:moveTo>
                      <a:pt x="0" y="936675"/>
                    </a:moveTo>
                    <a:lnTo>
                      <a:pt x="151891" y="936675"/>
                    </a:lnTo>
                    <a:lnTo>
                      <a:pt x="151891" y="0"/>
                    </a:lnTo>
                    <a:lnTo>
                      <a:pt x="0" y="0"/>
                    </a:lnTo>
                    <a:lnTo>
                      <a:pt x="0" y="93667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bk object 51">
                <a:extLst>
                  <a:ext uri="{FF2B5EF4-FFF2-40B4-BE49-F238E27FC236}">
                    <a16:creationId xmlns:a16="http://schemas.microsoft.com/office/drawing/2014/main" id="{50398616-8CCA-4AF7-8772-AB8FBFB88020}"/>
                  </a:ext>
                </a:extLst>
              </p:cNvPr>
              <p:cNvSpPr/>
              <p:nvPr/>
            </p:nvSpPr>
            <p:spPr>
              <a:xfrm>
                <a:off x="8002465" y="3030213"/>
                <a:ext cx="272696" cy="560585"/>
              </a:xfrm>
              <a:custGeom>
                <a:avLst/>
                <a:gdLst/>
                <a:ahLst/>
                <a:cxnLst/>
                <a:rect l="l" t="t" r="r" b="b"/>
                <a:pathLst>
                  <a:path w="227964" h="468630">
                    <a:moveTo>
                      <a:pt x="0" y="468337"/>
                    </a:moveTo>
                    <a:lnTo>
                      <a:pt x="227825" y="468337"/>
                    </a:lnTo>
                    <a:lnTo>
                      <a:pt x="227825" y="0"/>
                    </a:lnTo>
                    <a:lnTo>
                      <a:pt x="0" y="0"/>
                    </a:lnTo>
                    <a:lnTo>
                      <a:pt x="0" y="46833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bk object 52">
                <a:extLst>
                  <a:ext uri="{FF2B5EF4-FFF2-40B4-BE49-F238E27FC236}">
                    <a16:creationId xmlns:a16="http://schemas.microsoft.com/office/drawing/2014/main" id="{1D0C6D14-4233-413C-AA3F-567C22ADA28A}"/>
                  </a:ext>
                </a:extLst>
              </p:cNvPr>
              <p:cNvSpPr/>
              <p:nvPr/>
            </p:nvSpPr>
            <p:spPr>
              <a:xfrm>
                <a:off x="7459108" y="3170284"/>
                <a:ext cx="409424" cy="280293"/>
              </a:xfrm>
              <a:custGeom>
                <a:avLst/>
                <a:gdLst/>
                <a:ahLst/>
                <a:cxnLst/>
                <a:rect l="l" t="t" r="r" b="b"/>
                <a:pathLst>
                  <a:path w="342264" h="234315">
                    <a:moveTo>
                      <a:pt x="0" y="234162"/>
                    </a:moveTo>
                    <a:lnTo>
                      <a:pt x="341757" y="234162"/>
                    </a:lnTo>
                    <a:lnTo>
                      <a:pt x="341757" y="0"/>
                    </a:lnTo>
                    <a:lnTo>
                      <a:pt x="0" y="0"/>
                    </a:lnTo>
                    <a:lnTo>
                      <a:pt x="0" y="23416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bk object 53">
                <a:extLst>
                  <a:ext uri="{FF2B5EF4-FFF2-40B4-BE49-F238E27FC236}">
                    <a16:creationId xmlns:a16="http://schemas.microsoft.com/office/drawing/2014/main" id="{4F848D0C-39B0-4650-88FC-4556BBF2FDB1}"/>
                  </a:ext>
                </a:extLst>
              </p:cNvPr>
              <p:cNvSpPr/>
              <p:nvPr/>
            </p:nvSpPr>
            <p:spPr>
              <a:xfrm>
                <a:off x="6692384" y="3240304"/>
                <a:ext cx="613756" cy="140526"/>
              </a:xfrm>
              <a:custGeom>
                <a:avLst/>
                <a:gdLst/>
                <a:ahLst/>
                <a:cxnLst/>
                <a:rect l="l" t="t" r="r" b="b"/>
                <a:pathLst>
                  <a:path w="513079" h="117475">
                    <a:moveTo>
                      <a:pt x="0" y="117081"/>
                    </a:moveTo>
                    <a:lnTo>
                      <a:pt x="512635" y="117081"/>
                    </a:lnTo>
                    <a:lnTo>
                      <a:pt x="512635" y="0"/>
                    </a:lnTo>
                    <a:lnTo>
                      <a:pt x="0" y="0"/>
                    </a:lnTo>
                    <a:lnTo>
                      <a:pt x="0" y="11708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bk object 72">
                <a:extLst>
                  <a:ext uri="{FF2B5EF4-FFF2-40B4-BE49-F238E27FC236}">
                    <a16:creationId xmlns:a16="http://schemas.microsoft.com/office/drawing/2014/main" id="{E5214792-8761-44FB-B989-F21735FFEFF9}"/>
                  </a:ext>
                </a:extLst>
              </p:cNvPr>
              <p:cNvSpPr/>
              <p:nvPr/>
            </p:nvSpPr>
            <p:spPr>
              <a:xfrm>
                <a:off x="8308507" y="3310336"/>
                <a:ext cx="448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464">
                    <a:moveTo>
                      <a:pt x="0" y="0"/>
                    </a:moveTo>
                    <a:lnTo>
                      <a:pt x="37109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bk object 73">
                <a:extLst>
                  <a:ext uri="{FF2B5EF4-FFF2-40B4-BE49-F238E27FC236}">
                    <a16:creationId xmlns:a16="http://schemas.microsoft.com/office/drawing/2014/main" id="{B62EEA99-7D69-4CE6-BDD9-3E16339B89C6}"/>
                  </a:ext>
                </a:extLst>
              </p:cNvPr>
              <p:cNvSpPr/>
              <p:nvPr/>
            </p:nvSpPr>
            <p:spPr>
              <a:xfrm>
                <a:off x="8333823" y="3274224"/>
                <a:ext cx="65325" cy="72922"/>
              </a:xfrm>
              <a:custGeom>
                <a:avLst/>
                <a:gdLst/>
                <a:ahLst/>
                <a:cxnLst/>
                <a:rect l="l" t="t" r="r" b="b"/>
                <a:pathLst>
                  <a:path w="54610" h="60959">
                    <a:moveTo>
                      <a:pt x="0" y="0"/>
                    </a:moveTo>
                    <a:lnTo>
                      <a:pt x="10922" y="30187"/>
                    </a:lnTo>
                    <a:lnTo>
                      <a:pt x="0" y="60388"/>
                    </a:lnTo>
                    <a:lnTo>
                      <a:pt x="11783" y="51510"/>
                    </a:lnTo>
                    <a:lnTo>
                      <a:pt x="25561" y="43264"/>
                    </a:lnTo>
                    <a:lnTo>
                      <a:pt x="40126" y="36030"/>
                    </a:lnTo>
                    <a:lnTo>
                      <a:pt x="54267" y="30187"/>
                    </a:lnTo>
                    <a:lnTo>
                      <a:pt x="40126" y="24353"/>
                    </a:lnTo>
                    <a:lnTo>
                      <a:pt x="25561" y="17122"/>
                    </a:lnTo>
                    <a:lnTo>
                      <a:pt x="11783" y="88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bk object 74">
                <a:extLst>
                  <a:ext uri="{FF2B5EF4-FFF2-40B4-BE49-F238E27FC236}">
                    <a16:creationId xmlns:a16="http://schemas.microsoft.com/office/drawing/2014/main" id="{BF7CA42D-0E8F-492E-8EAE-E128C1E03BEE}"/>
                  </a:ext>
                </a:extLst>
              </p:cNvPr>
              <p:cNvSpPr/>
              <p:nvPr/>
            </p:nvSpPr>
            <p:spPr>
              <a:xfrm>
                <a:off x="7897522" y="3310336"/>
                <a:ext cx="448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464">
                    <a:moveTo>
                      <a:pt x="0" y="0"/>
                    </a:moveTo>
                    <a:lnTo>
                      <a:pt x="37109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bk object 75">
                <a:extLst>
                  <a:ext uri="{FF2B5EF4-FFF2-40B4-BE49-F238E27FC236}">
                    <a16:creationId xmlns:a16="http://schemas.microsoft.com/office/drawing/2014/main" id="{DC29DC02-4FF5-45A2-B2B2-2E252E1F0386}"/>
                  </a:ext>
                </a:extLst>
              </p:cNvPr>
              <p:cNvSpPr/>
              <p:nvPr/>
            </p:nvSpPr>
            <p:spPr>
              <a:xfrm>
                <a:off x="7922839" y="3274224"/>
                <a:ext cx="65325" cy="72922"/>
              </a:xfrm>
              <a:custGeom>
                <a:avLst/>
                <a:gdLst/>
                <a:ahLst/>
                <a:cxnLst/>
                <a:rect l="l" t="t" r="r" b="b"/>
                <a:pathLst>
                  <a:path w="54610" h="60959">
                    <a:moveTo>
                      <a:pt x="0" y="0"/>
                    </a:moveTo>
                    <a:lnTo>
                      <a:pt x="10909" y="30187"/>
                    </a:lnTo>
                    <a:lnTo>
                      <a:pt x="0" y="60388"/>
                    </a:lnTo>
                    <a:lnTo>
                      <a:pt x="11783" y="51510"/>
                    </a:lnTo>
                    <a:lnTo>
                      <a:pt x="25561" y="43264"/>
                    </a:lnTo>
                    <a:lnTo>
                      <a:pt x="40126" y="36030"/>
                    </a:lnTo>
                    <a:lnTo>
                      <a:pt x="54267" y="30187"/>
                    </a:lnTo>
                    <a:lnTo>
                      <a:pt x="40126" y="24353"/>
                    </a:lnTo>
                    <a:lnTo>
                      <a:pt x="25561" y="17122"/>
                    </a:lnTo>
                    <a:lnTo>
                      <a:pt x="11783" y="88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bk object 76">
                <a:extLst>
                  <a:ext uri="{FF2B5EF4-FFF2-40B4-BE49-F238E27FC236}">
                    <a16:creationId xmlns:a16="http://schemas.microsoft.com/office/drawing/2014/main" id="{63CD62FC-5F66-48AD-B2BE-2BC665508B6F}"/>
                  </a:ext>
                </a:extLst>
              </p:cNvPr>
              <p:cNvSpPr/>
              <p:nvPr/>
            </p:nvSpPr>
            <p:spPr>
              <a:xfrm>
                <a:off x="7347955" y="3310336"/>
                <a:ext cx="448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464">
                    <a:moveTo>
                      <a:pt x="0" y="0"/>
                    </a:moveTo>
                    <a:lnTo>
                      <a:pt x="37109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bk object 77">
                <a:extLst>
                  <a:ext uri="{FF2B5EF4-FFF2-40B4-BE49-F238E27FC236}">
                    <a16:creationId xmlns:a16="http://schemas.microsoft.com/office/drawing/2014/main" id="{5AF7E751-837A-4185-A8A2-F460E6925411}"/>
                  </a:ext>
                </a:extLst>
              </p:cNvPr>
              <p:cNvSpPr/>
              <p:nvPr/>
            </p:nvSpPr>
            <p:spPr>
              <a:xfrm>
                <a:off x="7373272" y="3274224"/>
                <a:ext cx="65325" cy="72922"/>
              </a:xfrm>
              <a:custGeom>
                <a:avLst/>
                <a:gdLst/>
                <a:ahLst/>
                <a:cxnLst/>
                <a:rect l="l" t="t" r="r" b="b"/>
                <a:pathLst>
                  <a:path w="54610" h="60959">
                    <a:moveTo>
                      <a:pt x="0" y="0"/>
                    </a:moveTo>
                    <a:lnTo>
                      <a:pt x="10922" y="30187"/>
                    </a:lnTo>
                    <a:lnTo>
                      <a:pt x="0" y="60388"/>
                    </a:lnTo>
                    <a:lnTo>
                      <a:pt x="11783" y="51510"/>
                    </a:lnTo>
                    <a:lnTo>
                      <a:pt x="25561" y="43264"/>
                    </a:lnTo>
                    <a:lnTo>
                      <a:pt x="40126" y="36030"/>
                    </a:lnTo>
                    <a:lnTo>
                      <a:pt x="54267" y="30187"/>
                    </a:lnTo>
                    <a:lnTo>
                      <a:pt x="40126" y="24353"/>
                    </a:lnTo>
                    <a:lnTo>
                      <a:pt x="25561" y="17122"/>
                    </a:lnTo>
                    <a:lnTo>
                      <a:pt x="11783" y="88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bk object 78">
                <a:extLst>
                  <a:ext uri="{FF2B5EF4-FFF2-40B4-BE49-F238E27FC236}">
                    <a16:creationId xmlns:a16="http://schemas.microsoft.com/office/drawing/2014/main" id="{22E55015-71A8-46A1-B0F8-A8AA97A6BB76}"/>
                  </a:ext>
                </a:extLst>
              </p:cNvPr>
              <p:cNvSpPr/>
              <p:nvPr/>
            </p:nvSpPr>
            <p:spPr>
              <a:xfrm>
                <a:off x="8656587" y="3310336"/>
                <a:ext cx="205092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1450">
                    <a:moveTo>
                      <a:pt x="0" y="0"/>
                    </a:moveTo>
                    <a:lnTo>
                      <a:pt x="171005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65" name="bk object 79">
                <a:extLst>
                  <a:ext uri="{FF2B5EF4-FFF2-40B4-BE49-F238E27FC236}">
                    <a16:creationId xmlns:a16="http://schemas.microsoft.com/office/drawing/2014/main" id="{6C92EDFC-7639-4F8F-88F3-F0B651A4948F}"/>
                  </a:ext>
                </a:extLst>
              </p:cNvPr>
              <p:cNvSpPr/>
              <p:nvPr/>
            </p:nvSpPr>
            <p:spPr>
              <a:xfrm>
                <a:off x="8842072" y="3274224"/>
                <a:ext cx="65325" cy="72922"/>
              </a:xfrm>
              <a:custGeom>
                <a:avLst/>
                <a:gdLst/>
                <a:ahLst/>
                <a:cxnLst/>
                <a:rect l="l" t="t" r="r" b="b"/>
                <a:pathLst>
                  <a:path w="54609" h="60959">
                    <a:moveTo>
                      <a:pt x="0" y="0"/>
                    </a:moveTo>
                    <a:lnTo>
                      <a:pt x="10922" y="30187"/>
                    </a:lnTo>
                    <a:lnTo>
                      <a:pt x="0" y="60388"/>
                    </a:lnTo>
                    <a:lnTo>
                      <a:pt x="11783" y="51510"/>
                    </a:lnTo>
                    <a:lnTo>
                      <a:pt x="25561" y="43264"/>
                    </a:lnTo>
                    <a:lnTo>
                      <a:pt x="40126" y="36030"/>
                    </a:lnTo>
                    <a:lnTo>
                      <a:pt x="54267" y="30187"/>
                    </a:lnTo>
                    <a:lnTo>
                      <a:pt x="40126" y="24353"/>
                    </a:lnTo>
                    <a:lnTo>
                      <a:pt x="25561" y="17122"/>
                    </a:lnTo>
                    <a:lnTo>
                      <a:pt x="11783" y="88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5" name="object 2">
              <a:extLst>
                <a:ext uri="{FF2B5EF4-FFF2-40B4-BE49-F238E27FC236}">
                  <a16:creationId xmlns:a16="http://schemas.microsoft.com/office/drawing/2014/main" id="{D62A8F6B-0D25-417E-9635-E8EC4AE2ADED}"/>
                </a:ext>
              </a:extLst>
            </p:cNvPr>
            <p:cNvSpPr txBox="1"/>
            <p:nvPr/>
          </p:nvSpPr>
          <p:spPr>
            <a:xfrm>
              <a:off x="6249490" y="3095392"/>
              <a:ext cx="261136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pc="-95" dirty="0">
                  <a:latin typeface="Calibri"/>
                  <a:cs typeface="Calibri"/>
                </a:rPr>
                <a:t>...</a:t>
              </a:r>
              <a:endParaRPr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EB629DA-0146-438E-B1A3-A3602CF935EE}"/>
              </a:ext>
            </a:extLst>
          </p:cNvPr>
          <p:cNvGrpSpPr/>
          <p:nvPr/>
        </p:nvGrpSpPr>
        <p:grpSpPr>
          <a:xfrm>
            <a:off x="1919279" y="799778"/>
            <a:ext cx="3757073" cy="1273109"/>
            <a:chOff x="1968093" y="2515477"/>
            <a:chExt cx="4157540" cy="1408810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BB1B583-FA96-4B1A-A669-18C868FFAE8C}"/>
                </a:ext>
              </a:extLst>
            </p:cNvPr>
            <p:cNvGrpSpPr/>
            <p:nvPr/>
          </p:nvGrpSpPr>
          <p:grpSpPr>
            <a:xfrm>
              <a:off x="1968093" y="3223872"/>
              <a:ext cx="741800" cy="173077"/>
              <a:chOff x="1212047" y="667542"/>
              <a:chExt cx="469107" cy="74757"/>
            </a:xfrm>
          </p:grpSpPr>
          <p:sp>
            <p:nvSpPr>
              <p:cNvPr id="91" name="bk object 70">
                <a:extLst>
                  <a:ext uri="{FF2B5EF4-FFF2-40B4-BE49-F238E27FC236}">
                    <a16:creationId xmlns:a16="http://schemas.microsoft.com/office/drawing/2014/main" id="{4E53084E-24AA-4216-95A3-ADC2216B77CE}"/>
                  </a:ext>
                </a:extLst>
              </p:cNvPr>
              <p:cNvSpPr/>
              <p:nvPr/>
            </p:nvSpPr>
            <p:spPr>
              <a:xfrm>
                <a:off x="1212047" y="696580"/>
                <a:ext cx="427591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171450">
                    <a:moveTo>
                      <a:pt x="0" y="0"/>
                    </a:moveTo>
                    <a:lnTo>
                      <a:pt x="171005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bk object 71">
                <a:extLst>
                  <a:ext uri="{FF2B5EF4-FFF2-40B4-BE49-F238E27FC236}">
                    <a16:creationId xmlns:a16="http://schemas.microsoft.com/office/drawing/2014/main" id="{99E28875-01E5-431D-A8E9-5AB403BE4C89}"/>
                  </a:ext>
                </a:extLst>
              </p:cNvPr>
              <p:cNvSpPr/>
              <p:nvPr/>
            </p:nvSpPr>
            <p:spPr>
              <a:xfrm>
                <a:off x="1629287" y="667542"/>
                <a:ext cx="51867" cy="57898"/>
              </a:xfrm>
              <a:custGeom>
                <a:avLst/>
                <a:gdLst/>
                <a:ahLst/>
                <a:cxnLst/>
                <a:rect l="l" t="t" r="r" b="b"/>
                <a:pathLst>
                  <a:path w="54610" h="60959">
                    <a:moveTo>
                      <a:pt x="0" y="0"/>
                    </a:moveTo>
                    <a:lnTo>
                      <a:pt x="10922" y="30187"/>
                    </a:lnTo>
                    <a:lnTo>
                      <a:pt x="0" y="60388"/>
                    </a:lnTo>
                    <a:lnTo>
                      <a:pt x="11795" y="51510"/>
                    </a:lnTo>
                    <a:lnTo>
                      <a:pt x="25577" y="43264"/>
                    </a:lnTo>
                    <a:lnTo>
                      <a:pt x="40140" y="36030"/>
                    </a:lnTo>
                    <a:lnTo>
                      <a:pt x="54279" y="30187"/>
                    </a:lnTo>
                    <a:lnTo>
                      <a:pt x="40140" y="24353"/>
                    </a:lnTo>
                    <a:lnTo>
                      <a:pt x="25577" y="17122"/>
                    </a:lnTo>
                    <a:lnTo>
                      <a:pt x="11795" y="88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C616F4B-E389-48D3-B107-294344C21C0C}"/>
                </a:ext>
              </a:extLst>
            </p:cNvPr>
            <p:cNvGrpSpPr/>
            <p:nvPr/>
          </p:nvGrpSpPr>
          <p:grpSpPr>
            <a:xfrm>
              <a:off x="2570902" y="2515477"/>
              <a:ext cx="3554731" cy="1408810"/>
              <a:chOff x="2570902" y="2515477"/>
              <a:chExt cx="3554731" cy="1408810"/>
            </a:xfrm>
          </p:grpSpPr>
          <p:sp>
            <p:nvSpPr>
              <p:cNvPr id="69" name="bk object 23">
                <a:extLst>
                  <a:ext uri="{FF2B5EF4-FFF2-40B4-BE49-F238E27FC236}">
                    <a16:creationId xmlns:a16="http://schemas.microsoft.com/office/drawing/2014/main" id="{030130B2-CA53-4513-B393-1A5FEAB16F11}"/>
                  </a:ext>
                </a:extLst>
              </p:cNvPr>
              <p:cNvSpPr/>
              <p:nvPr/>
            </p:nvSpPr>
            <p:spPr>
              <a:xfrm>
                <a:off x="3180714" y="2750104"/>
                <a:ext cx="33422" cy="1121170"/>
              </a:xfrm>
              <a:custGeom>
                <a:avLst/>
                <a:gdLst/>
                <a:ahLst/>
                <a:cxnLst/>
                <a:rect l="l" t="t" r="r" b="b"/>
                <a:pathLst>
                  <a:path w="27939" h="937260">
                    <a:moveTo>
                      <a:pt x="0" y="936675"/>
                    </a:moveTo>
                    <a:lnTo>
                      <a:pt x="27419" y="936675"/>
                    </a:lnTo>
                    <a:lnTo>
                      <a:pt x="27419" y="0"/>
                    </a:lnTo>
                    <a:lnTo>
                      <a:pt x="0" y="0"/>
                    </a:lnTo>
                    <a:lnTo>
                      <a:pt x="0" y="93667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bk object 24">
                <a:extLst>
                  <a:ext uri="{FF2B5EF4-FFF2-40B4-BE49-F238E27FC236}">
                    <a16:creationId xmlns:a16="http://schemas.microsoft.com/office/drawing/2014/main" id="{E977F080-EA98-470E-A9CC-2458E44A1089}"/>
                  </a:ext>
                </a:extLst>
              </p:cNvPr>
              <p:cNvSpPr/>
              <p:nvPr/>
            </p:nvSpPr>
            <p:spPr>
              <a:xfrm>
                <a:off x="3213513" y="2750104"/>
                <a:ext cx="33422" cy="1121170"/>
              </a:xfrm>
              <a:custGeom>
                <a:avLst/>
                <a:gdLst/>
                <a:ahLst/>
                <a:cxnLst/>
                <a:rect l="l" t="t" r="r" b="b"/>
                <a:pathLst>
                  <a:path w="27939" h="937260">
                    <a:moveTo>
                      <a:pt x="0" y="936675"/>
                    </a:moveTo>
                    <a:lnTo>
                      <a:pt x="27431" y="936675"/>
                    </a:lnTo>
                    <a:lnTo>
                      <a:pt x="27431" y="0"/>
                    </a:lnTo>
                    <a:lnTo>
                      <a:pt x="0" y="0"/>
                    </a:lnTo>
                    <a:lnTo>
                      <a:pt x="0" y="93667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bk object 25">
                <a:extLst>
                  <a:ext uri="{FF2B5EF4-FFF2-40B4-BE49-F238E27FC236}">
                    <a16:creationId xmlns:a16="http://schemas.microsoft.com/office/drawing/2014/main" id="{D954A93B-EB59-42ED-8F52-63B01ECD6BCB}"/>
                  </a:ext>
                </a:extLst>
              </p:cNvPr>
              <p:cNvSpPr/>
              <p:nvPr/>
            </p:nvSpPr>
            <p:spPr>
              <a:xfrm>
                <a:off x="3213513" y="2750104"/>
                <a:ext cx="33422" cy="1121170"/>
              </a:xfrm>
              <a:custGeom>
                <a:avLst/>
                <a:gdLst/>
                <a:ahLst/>
                <a:cxnLst/>
                <a:rect l="l" t="t" r="r" b="b"/>
                <a:pathLst>
                  <a:path w="27939" h="937260">
                    <a:moveTo>
                      <a:pt x="27431" y="936675"/>
                    </a:moveTo>
                    <a:lnTo>
                      <a:pt x="0" y="936675"/>
                    </a:lnTo>
                    <a:lnTo>
                      <a:pt x="0" y="0"/>
                    </a:lnTo>
                    <a:lnTo>
                      <a:pt x="27431" y="0"/>
                    </a:lnTo>
                    <a:lnTo>
                      <a:pt x="27431" y="936675"/>
                    </a:lnTo>
                    <a:close/>
                  </a:path>
                </a:pathLst>
              </a:custGeom>
              <a:ln w="6349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bk object 26">
                <a:extLst>
                  <a:ext uri="{FF2B5EF4-FFF2-40B4-BE49-F238E27FC236}">
                    <a16:creationId xmlns:a16="http://schemas.microsoft.com/office/drawing/2014/main" id="{D46D64FC-9036-4A1D-84EA-EF607424EE60}"/>
                  </a:ext>
                </a:extLst>
              </p:cNvPr>
              <p:cNvSpPr/>
              <p:nvPr/>
            </p:nvSpPr>
            <p:spPr>
              <a:xfrm>
                <a:off x="3246313" y="2750104"/>
                <a:ext cx="33422" cy="1121170"/>
              </a:xfrm>
              <a:custGeom>
                <a:avLst/>
                <a:gdLst/>
                <a:ahLst/>
                <a:cxnLst/>
                <a:rect l="l" t="t" r="r" b="b"/>
                <a:pathLst>
                  <a:path w="27939" h="937260">
                    <a:moveTo>
                      <a:pt x="0" y="936675"/>
                    </a:moveTo>
                    <a:lnTo>
                      <a:pt x="27431" y="936675"/>
                    </a:lnTo>
                    <a:lnTo>
                      <a:pt x="27431" y="0"/>
                    </a:lnTo>
                    <a:lnTo>
                      <a:pt x="0" y="0"/>
                    </a:lnTo>
                    <a:lnTo>
                      <a:pt x="0" y="93667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bk object 27">
                <a:extLst>
                  <a:ext uri="{FF2B5EF4-FFF2-40B4-BE49-F238E27FC236}">
                    <a16:creationId xmlns:a16="http://schemas.microsoft.com/office/drawing/2014/main" id="{4D4ACC7D-4E9D-4473-BA47-A3CBB2FD35E7}"/>
                  </a:ext>
                </a:extLst>
              </p:cNvPr>
              <p:cNvSpPr/>
              <p:nvPr/>
            </p:nvSpPr>
            <p:spPr>
              <a:xfrm>
                <a:off x="3246313" y="2750104"/>
                <a:ext cx="33422" cy="1121170"/>
              </a:xfrm>
              <a:custGeom>
                <a:avLst/>
                <a:gdLst/>
                <a:ahLst/>
                <a:cxnLst/>
                <a:rect l="l" t="t" r="r" b="b"/>
                <a:pathLst>
                  <a:path w="27939" h="937260">
                    <a:moveTo>
                      <a:pt x="27431" y="936675"/>
                    </a:moveTo>
                    <a:lnTo>
                      <a:pt x="0" y="936675"/>
                    </a:lnTo>
                    <a:lnTo>
                      <a:pt x="0" y="0"/>
                    </a:lnTo>
                    <a:lnTo>
                      <a:pt x="27431" y="0"/>
                    </a:lnTo>
                    <a:lnTo>
                      <a:pt x="27431" y="936675"/>
                    </a:lnTo>
                    <a:close/>
                  </a:path>
                </a:pathLst>
              </a:custGeom>
              <a:ln w="6349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" name="bk object 45">
                <a:extLst>
                  <a:ext uri="{FF2B5EF4-FFF2-40B4-BE49-F238E27FC236}">
                    <a16:creationId xmlns:a16="http://schemas.microsoft.com/office/drawing/2014/main" id="{56163C64-640A-4EE8-80D6-A61C2B885AB1}"/>
                  </a:ext>
                </a:extLst>
              </p:cNvPr>
              <p:cNvSpPr/>
              <p:nvPr/>
            </p:nvSpPr>
            <p:spPr>
              <a:xfrm>
                <a:off x="3636609" y="2750104"/>
                <a:ext cx="182304" cy="112117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937260">
                    <a:moveTo>
                      <a:pt x="151892" y="936675"/>
                    </a:moveTo>
                    <a:lnTo>
                      <a:pt x="0" y="936675"/>
                    </a:lnTo>
                    <a:lnTo>
                      <a:pt x="0" y="0"/>
                    </a:lnTo>
                    <a:lnTo>
                      <a:pt x="151892" y="0"/>
                    </a:lnTo>
                    <a:lnTo>
                      <a:pt x="151892" y="93667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bk object 46">
                <a:extLst>
                  <a:ext uri="{FF2B5EF4-FFF2-40B4-BE49-F238E27FC236}">
                    <a16:creationId xmlns:a16="http://schemas.microsoft.com/office/drawing/2014/main" id="{C74992DD-56AA-4D09-A45A-6EB9B6B4BF70}"/>
                  </a:ext>
                </a:extLst>
              </p:cNvPr>
              <p:cNvSpPr/>
              <p:nvPr/>
            </p:nvSpPr>
            <p:spPr>
              <a:xfrm>
                <a:off x="4218690" y="2750104"/>
                <a:ext cx="182304" cy="112117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937260">
                    <a:moveTo>
                      <a:pt x="151892" y="936675"/>
                    </a:moveTo>
                    <a:lnTo>
                      <a:pt x="0" y="936675"/>
                    </a:lnTo>
                    <a:lnTo>
                      <a:pt x="0" y="0"/>
                    </a:lnTo>
                    <a:lnTo>
                      <a:pt x="151892" y="0"/>
                    </a:lnTo>
                    <a:lnTo>
                      <a:pt x="151892" y="93667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76" name="bk object 47">
                <a:extLst>
                  <a:ext uri="{FF2B5EF4-FFF2-40B4-BE49-F238E27FC236}">
                    <a16:creationId xmlns:a16="http://schemas.microsoft.com/office/drawing/2014/main" id="{CCD719E8-8020-4D99-9CE5-E48621040CCE}"/>
                  </a:ext>
                </a:extLst>
              </p:cNvPr>
              <p:cNvSpPr/>
              <p:nvPr/>
            </p:nvSpPr>
            <p:spPr>
              <a:xfrm>
                <a:off x="4542461" y="3030213"/>
                <a:ext cx="272696" cy="560585"/>
              </a:xfrm>
              <a:custGeom>
                <a:avLst/>
                <a:gdLst/>
                <a:ahLst/>
                <a:cxnLst/>
                <a:rect l="l" t="t" r="r" b="b"/>
                <a:pathLst>
                  <a:path w="227964" h="468630">
                    <a:moveTo>
                      <a:pt x="227837" y="468337"/>
                    </a:moveTo>
                    <a:lnTo>
                      <a:pt x="0" y="468337"/>
                    </a:lnTo>
                    <a:lnTo>
                      <a:pt x="0" y="0"/>
                    </a:lnTo>
                    <a:lnTo>
                      <a:pt x="227837" y="0"/>
                    </a:lnTo>
                    <a:lnTo>
                      <a:pt x="227837" y="46833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bk object 48">
                <a:extLst>
                  <a:ext uri="{FF2B5EF4-FFF2-40B4-BE49-F238E27FC236}">
                    <a16:creationId xmlns:a16="http://schemas.microsoft.com/office/drawing/2014/main" id="{C24E3A23-F27A-4622-8D6A-D259DE6C5503}"/>
                  </a:ext>
                </a:extLst>
              </p:cNvPr>
              <p:cNvSpPr/>
              <p:nvPr/>
            </p:nvSpPr>
            <p:spPr>
              <a:xfrm>
                <a:off x="4949576" y="3170284"/>
                <a:ext cx="409424" cy="280293"/>
              </a:xfrm>
              <a:custGeom>
                <a:avLst/>
                <a:gdLst/>
                <a:ahLst/>
                <a:cxnLst/>
                <a:rect l="l" t="t" r="r" b="b"/>
                <a:pathLst>
                  <a:path w="342264" h="234315">
                    <a:moveTo>
                      <a:pt x="341756" y="234162"/>
                    </a:moveTo>
                    <a:lnTo>
                      <a:pt x="0" y="234162"/>
                    </a:lnTo>
                    <a:lnTo>
                      <a:pt x="0" y="0"/>
                    </a:lnTo>
                    <a:lnTo>
                      <a:pt x="341756" y="0"/>
                    </a:lnTo>
                    <a:lnTo>
                      <a:pt x="341756" y="23416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" name="bk object 49">
                <a:extLst>
                  <a:ext uri="{FF2B5EF4-FFF2-40B4-BE49-F238E27FC236}">
                    <a16:creationId xmlns:a16="http://schemas.microsoft.com/office/drawing/2014/main" id="{5CA1A6F1-36AC-44B0-A8C7-B705AA745ECE}"/>
                  </a:ext>
                </a:extLst>
              </p:cNvPr>
              <p:cNvSpPr/>
              <p:nvPr/>
            </p:nvSpPr>
            <p:spPr>
              <a:xfrm>
                <a:off x="5511877" y="3240304"/>
                <a:ext cx="613756" cy="140526"/>
              </a:xfrm>
              <a:custGeom>
                <a:avLst/>
                <a:gdLst/>
                <a:ahLst/>
                <a:cxnLst/>
                <a:rect l="l" t="t" r="r" b="b"/>
                <a:pathLst>
                  <a:path w="513079" h="117475">
                    <a:moveTo>
                      <a:pt x="512635" y="117081"/>
                    </a:moveTo>
                    <a:lnTo>
                      <a:pt x="0" y="117081"/>
                    </a:lnTo>
                    <a:lnTo>
                      <a:pt x="0" y="0"/>
                    </a:lnTo>
                    <a:lnTo>
                      <a:pt x="512635" y="0"/>
                    </a:lnTo>
                    <a:lnTo>
                      <a:pt x="512635" y="11708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79" name="bk object 62">
                <a:extLst>
                  <a:ext uri="{FF2B5EF4-FFF2-40B4-BE49-F238E27FC236}">
                    <a16:creationId xmlns:a16="http://schemas.microsoft.com/office/drawing/2014/main" id="{13202E8E-DD01-4461-A63D-B64304BBC6E6}"/>
                  </a:ext>
                </a:extLst>
              </p:cNvPr>
              <p:cNvSpPr/>
              <p:nvPr/>
            </p:nvSpPr>
            <p:spPr>
              <a:xfrm>
                <a:off x="5384332" y="3310336"/>
                <a:ext cx="448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464">
                    <a:moveTo>
                      <a:pt x="0" y="0"/>
                    </a:moveTo>
                    <a:lnTo>
                      <a:pt x="37109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bk object 63">
                <a:extLst>
                  <a:ext uri="{FF2B5EF4-FFF2-40B4-BE49-F238E27FC236}">
                    <a16:creationId xmlns:a16="http://schemas.microsoft.com/office/drawing/2014/main" id="{7D54A63A-37EC-482C-A0CC-63B20C3D66E1}"/>
                  </a:ext>
                </a:extLst>
              </p:cNvPr>
              <p:cNvSpPr/>
              <p:nvPr/>
            </p:nvSpPr>
            <p:spPr>
              <a:xfrm>
                <a:off x="5409650" y="3274224"/>
                <a:ext cx="65325" cy="72922"/>
              </a:xfrm>
              <a:custGeom>
                <a:avLst/>
                <a:gdLst/>
                <a:ahLst/>
                <a:cxnLst/>
                <a:rect l="l" t="t" r="r" b="b"/>
                <a:pathLst>
                  <a:path w="54610" h="60959">
                    <a:moveTo>
                      <a:pt x="0" y="0"/>
                    </a:moveTo>
                    <a:lnTo>
                      <a:pt x="10909" y="30187"/>
                    </a:lnTo>
                    <a:lnTo>
                      <a:pt x="0" y="60388"/>
                    </a:lnTo>
                    <a:lnTo>
                      <a:pt x="11788" y="51510"/>
                    </a:lnTo>
                    <a:lnTo>
                      <a:pt x="25566" y="43264"/>
                    </a:lnTo>
                    <a:lnTo>
                      <a:pt x="40128" y="36030"/>
                    </a:lnTo>
                    <a:lnTo>
                      <a:pt x="54267" y="30187"/>
                    </a:lnTo>
                    <a:lnTo>
                      <a:pt x="40128" y="24353"/>
                    </a:lnTo>
                    <a:lnTo>
                      <a:pt x="25566" y="17122"/>
                    </a:lnTo>
                    <a:lnTo>
                      <a:pt x="11788" y="88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" name="bk object 64">
                <a:extLst>
                  <a:ext uri="{FF2B5EF4-FFF2-40B4-BE49-F238E27FC236}">
                    <a16:creationId xmlns:a16="http://schemas.microsoft.com/office/drawing/2014/main" id="{6B496961-76E9-4D5B-AF05-897B38E19D6D}"/>
                  </a:ext>
                </a:extLst>
              </p:cNvPr>
              <p:cNvSpPr/>
              <p:nvPr/>
            </p:nvSpPr>
            <p:spPr>
              <a:xfrm>
                <a:off x="4836613" y="3310336"/>
                <a:ext cx="448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464">
                    <a:moveTo>
                      <a:pt x="0" y="0"/>
                    </a:moveTo>
                    <a:lnTo>
                      <a:pt x="37109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bk object 65">
                <a:extLst>
                  <a:ext uri="{FF2B5EF4-FFF2-40B4-BE49-F238E27FC236}">
                    <a16:creationId xmlns:a16="http://schemas.microsoft.com/office/drawing/2014/main" id="{F335C521-1C37-4CA8-8D6A-B735FB9EEDF2}"/>
                  </a:ext>
                </a:extLst>
              </p:cNvPr>
              <p:cNvSpPr/>
              <p:nvPr/>
            </p:nvSpPr>
            <p:spPr>
              <a:xfrm>
                <a:off x="4861921" y="3274224"/>
                <a:ext cx="65325" cy="72922"/>
              </a:xfrm>
              <a:custGeom>
                <a:avLst/>
                <a:gdLst/>
                <a:ahLst/>
                <a:cxnLst/>
                <a:rect l="l" t="t" r="r" b="b"/>
                <a:pathLst>
                  <a:path w="54610" h="60959">
                    <a:moveTo>
                      <a:pt x="0" y="0"/>
                    </a:moveTo>
                    <a:lnTo>
                      <a:pt x="10922" y="30187"/>
                    </a:lnTo>
                    <a:lnTo>
                      <a:pt x="0" y="60388"/>
                    </a:lnTo>
                    <a:lnTo>
                      <a:pt x="11795" y="51510"/>
                    </a:lnTo>
                    <a:lnTo>
                      <a:pt x="25577" y="43264"/>
                    </a:lnTo>
                    <a:lnTo>
                      <a:pt x="40140" y="36030"/>
                    </a:lnTo>
                    <a:lnTo>
                      <a:pt x="54279" y="30187"/>
                    </a:lnTo>
                    <a:lnTo>
                      <a:pt x="40140" y="24353"/>
                    </a:lnTo>
                    <a:lnTo>
                      <a:pt x="25577" y="17122"/>
                    </a:lnTo>
                    <a:lnTo>
                      <a:pt x="11795" y="88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bk object 66">
                <a:extLst>
                  <a:ext uri="{FF2B5EF4-FFF2-40B4-BE49-F238E27FC236}">
                    <a16:creationId xmlns:a16="http://schemas.microsoft.com/office/drawing/2014/main" id="{8C2021CC-01CD-4496-8E88-82D0132745A7}"/>
                  </a:ext>
                </a:extLst>
              </p:cNvPr>
              <p:cNvSpPr/>
              <p:nvPr/>
            </p:nvSpPr>
            <p:spPr>
              <a:xfrm>
                <a:off x="4423782" y="3310336"/>
                <a:ext cx="448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464">
                    <a:moveTo>
                      <a:pt x="0" y="0"/>
                    </a:moveTo>
                    <a:lnTo>
                      <a:pt x="37109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" name="bk object 67">
                <a:extLst>
                  <a:ext uri="{FF2B5EF4-FFF2-40B4-BE49-F238E27FC236}">
                    <a16:creationId xmlns:a16="http://schemas.microsoft.com/office/drawing/2014/main" id="{C6E280B3-71E3-4597-9F81-5FA8C0B09550}"/>
                  </a:ext>
                </a:extLst>
              </p:cNvPr>
              <p:cNvSpPr/>
              <p:nvPr/>
            </p:nvSpPr>
            <p:spPr>
              <a:xfrm>
                <a:off x="4449098" y="3274224"/>
                <a:ext cx="65325" cy="72922"/>
              </a:xfrm>
              <a:custGeom>
                <a:avLst/>
                <a:gdLst/>
                <a:ahLst/>
                <a:cxnLst/>
                <a:rect l="l" t="t" r="r" b="b"/>
                <a:pathLst>
                  <a:path w="54610" h="60959">
                    <a:moveTo>
                      <a:pt x="0" y="0"/>
                    </a:moveTo>
                    <a:lnTo>
                      <a:pt x="10909" y="30187"/>
                    </a:lnTo>
                    <a:lnTo>
                      <a:pt x="0" y="60388"/>
                    </a:lnTo>
                    <a:lnTo>
                      <a:pt x="11788" y="51510"/>
                    </a:lnTo>
                    <a:lnTo>
                      <a:pt x="25566" y="43264"/>
                    </a:lnTo>
                    <a:lnTo>
                      <a:pt x="40128" y="36030"/>
                    </a:lnTo>
                    <a:lnTo>
                      <a:pt x="54267" y="30187"/>
                    </a:lnTo>
                    <a:lnTo>
                      <a:pt x="40128" y="24353"/>
                    </a:lnTo>
                    <a:lnTo>
                      <a:pt x="25566" y="17122"/>
                    </a:lnTo>
                    <a:lnTo>
                      <a:pt x="11788" y="88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" name="bk object 68">
                <a:extLst>
                  <a:ext uri="{FF2B5EF4-FFF2-40B4-BE49-F238E27FC236}">
                    <a16:creationId xmlns:a16="http://schemas.microsoft.com/office/drawing/2014/main" id="{A41C6E40-B102-40D6-8897-4D63342804B0}"/>
                  </a:ext>
                </a:extLst>
              </p:cNvPr>
              <p:cNvSpPr/>
              <p:nvPr/>
            </p:nvSpPr>
            <p:spPr>
              <a:xfrm>
                <a:off x="3893939" y="3310336"/>
                <a:ext cx="205092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1450">
                    <a:moveTo>
                      <a:pt x="0" y="0"/>
                    </a:moveTo>
                    <a:lnTo>
                      <a:pt x="171005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" name="bk object 69">
                <a:extLst>
                  <a:ext uri="{FF2B5EF4-FFF2-40B4-BE49-F238E27FC236}">
                    <a16:creationId xmlns:a16="http://schemas.microsoft.com/office/drawing/2014/main" id="{1601988F-56A6-4E5B-8633-C745C3666051}"/>
                  </a:ext>
                </a:extLst>
              </p:cNvPr>
              <p:cNvSpPr/>
              <p:nvPr/>
            </p:nvSpPr>
            <p:spPr>
              <a:xfrm>
                <a:off x="4079416" y="3274224"/>
                <a:ext cx="65325" cy="72922"/>
              </a:xfrm>
              <a:custGeom>
                <a:avLst/>
                <a:gdLst/>
                <a:ahLst/>
                <a:cxnLst/>
                <a:rect l="l" t="t" r="r" b="b"/>
                <a:pathLst>
                  <a:path w="54610" h="60959">
                    <a:moveTo>
                      <a:pt x="0" y="0"/>
                    </a:moveTo>
                    <a:lnTo>
                      <a:pt x="10922" y="30187"/>
                    </a:lnTo>
                    <a:lnTo>
                      <a:pt x="0" y="60388"/>
                    </a:lnTo>
                    <a:lnTo>
                      <a:pt x="11795" y="51510"/>
                    </a:lnTo>
                    <a:lnTo>
                      <a:pt x="25577" y="43264"/>
                    </a:lnTo>
                    <a:lnTo>
                      <a:pt x="40140" y="36030"/>
                    </a:lnTo>
                    <a:lnTo>
                      <a:pt x="54279" y="30187"/>
                    </a:lnTo>
                    <a:lnTo>
                      <a:pt x="40140" y="24353"/>
                    </a:lnTo>
                    <a:lnTo>
                      <a:pt x="25577" y="17122"/>
                    </a:lnTo>
                    <a:lnTo>
                      <a:pt x="11795" y="88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bk object 70">
                <a:extLst>
                  <a:ext uri="{FF2B5EF4-FFF2-40B4-BE49-F238E27FC236}">
                    <a16:creationId xmlns:a16="http://schemas.microsoft.com/office/drawing/2014/main" id="{82E84253-1E2B-4BC1-9A02-2613EB3A31D0}"/>
                  </a:ext>
                </a:extLst>
              </p:cNvPr>
              <p:cNvSpPr/>
              <p:nvPr/>
            </p:nvSpPr>
            <p:spPr>
              <a:xfrm>
                <a:off x="3309047" y="3310336"/>
                <a:ext cx="205092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1450">
                    <a:moveTo>
                      <a:pt x="0" y="0"/>
                    </a:moveTo>
                    <a:lnTo>
                      <a:pt x="171005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bk object 71">
                <a:extLst>
                  <a:ext uri="{FF2B5EF4-FFF2-40B4-BE49-F238E27FC236}">
                    <a16:creationId xmlns:a16="http://schemas.microsoft.com/office/drawing/2014/main" id="{80B72264-D54A-45D2-BA66-71AD3557166D}"/>
                  </a:ext>
                </a:extLst>
              </p:cNvPr>
              <p:cNvSpPr/>
              <p:nvPr/>
            </p:nvSpPr>
            <p:spPr>
              <a:xfrm>
                <a:off x="3494525" y="3274224"/>
                <a:ext cx="65325" cy="72922"/>
              </a:xfrm>
              <a:custGeom>
                <a:avLst/>
                <a:gdLst/>
                <a:ahLst/>
                <a:cxnLst/>
                <a:rect l="l" t="t" r="r" b="b"/>
                <a:pathLst>
                  <a:path w="54610" h="60959">
                    <a:moveTo>
                      <a:pt x="0" y="0"/>
                    </a:moveTo>
                    <a:lnTo>
                      <a:pt x="10922" y="30187"/>
                    </a:lnTo>
                    <a:lnTo>
                      <a:pt x="0" y="60388"/>
                    </a:lnTo>
                    <a:lnTo>
                      <a:pt x="11795" y="51510"/>
                    </a:lnTo>
                    <a:lnTo>
                      <a:pt x="25577" y="43264"/>
                    </a:lnTo>
                    <a:lnTo>
                      <a:pt x="40140" y="36030"/>
                    </a:lnTo>
                    <a:lnTo>
                      <a:pt x="54279" y="30187"/>
                    </a:lnTo>
                    <a:lnTo>
                      <a:pt x="40140" y="24353"/>
                    </a:lnTo>
                    <a:lnTo>
                      <a:pt x="25577" y="17122"/>
                    </a:lnTo>
                    <a:lnTo>
                      <a:pt x="11795" y="88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" name="object 46">
                <a:extLst>
                  <a:ext uri="{FF2B5EF4-FFF2-40B4-BE49-F238E27FC236}">
                    <a16:creationId xmlns:a16="http://schemas.microsoft.com/office/drawing/2014/main" id="{439E0D0A-7339-44A5-B0D3-595E78D9FDD4}"/>
                  </a:ext>
                </a:extLst>
              </p:cNvPr>
              <p:cNvSpPr txBox="1"/>
              <p:nvPr/>
            </p:nvSpPr>
            <p:spPr>
              <a:xfrm>
                <a:off x="2570902" y="2588205"/>
                <a:ext cx="581327" cy="1336082"/>
              </a:xfrm>
              <a:prstGeom prst="rect">
                <a:avLst/>
              </a:prstGeom>
            </p:spPr>
            <p:txBody>
              <a:bodyPr vert="vert270" wrap="square" lIns="0" tIns="635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50"/>
                  </a:spcBef>
                </a:pPr>
                <a:r>
                  <a:rPr sz="1400" spc="10" dirty="0">
                    <a:latin typeface="Calibri"/>
                    <a:cs typeface="Calibri"/>
                  </a:rPr>
                  <a:t>Input</a:t>
                </a:r>
                <a:endParaRPr sz="1400" dirty="0">
                  <a:latin typeface="Calibri"/>
                  <a:cs typeface="Calibri"/>
                </a:endParaRPr>
              </a:p>
              <a:p>
                <a:pPr marL="12700">
                  <a:lnSpc>
                    <a:spcPct val="100000"/>
                  </a:lnSpc>
                </a:pPr>
                <a:r>
                  <a:rPr sz="1400" spc="0" dirty="0">
                    <a:latin typeface="Calibri"/>
                    <a:cs typeface="Calibri"/>
                  </a:rPr>
                  <a:t>256 </a:t>
                </a:r>
                <a:r>
                  <a:rPr sz="1400" spc="25" dirty="0">
                    <a:latin typeface="Calibri"/>
                    <a:cs typeface="Calibri"/>
                  </a:rPr>
                  <a:t>x </a:t>
                </a:r>
                <a:r>
                  <a:rPr sz="1400" spc="0" dirty="0">
                    <a:latin typeface="Calibri"/>
                    <a:cs typeface="Calibri"/>
                  </a:rPr>
                  <a:t>256 </a:t>
                </a:r>
                <a:r>
                  <a:rPr sz="1400" spc="25" dirty="0">
                    <a:latin typeface="Calibri"/>
                    <a:cs typeface="Calibri"/>
                  </a:rPr>
                  <a:t>x</a:t>
                </a:r>
                <a:r>
                  <a:rPr sz="1400" spc="-170" dirty="0">
                    <a:latin typeface="Calibri"/>
                    <a:cs typeface="Calibri"/>
                  </a:rPr>
                  <a:t> </a:t>
                </a:r>
                <a:r>
                  <a:rPr sz="1400" spc="0" dirty="0">
                    <a:latin typeface="Calibri"/>
                    <a:cs typeface="Calibri"/>
                  </a:rPr>
                  <a:t>3</a:t>
                </a:r>
                <a:endParaRPr sz="1400" dirty="0">
                  <a:latin typeface="Calibri"/>
                  <a:cs typeface="Calibri"/>
                </a:endParaRPr>
              </a:p>
            </p:txBody>
          </p:sp>
          <p:sp>
            <p:nvSpPr>
              <p:cNvPr id="90" name="object 49">
                <a:extLst>
                  <a:ext uri="{FF2B5EF4-FFF2-40B4-BE49-F238E27FC236}">
                    <a16:creationId xmlns:a16="http://schemas.microsoft.com/office/drawing/2014/main" id="{358B9BDE-DF74-4A92-84B3-8A7EF734E9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4176" y="2515477"/>
                <a:ext cx="703670" cy="28720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</a:lstStyle>
              <a:p>
                <a:pPr marL="12700">
                  <a:spcBef>
                    <a:spcPts val="100"/>
                  </a:spcBef>
                </a:pPr>
                <a:r>
                  <a:rPr lang="fr-FR" sz="1300" kern="0" dirty="0">
                    <a:solidFill>
                      <a:sysClr val="windowText" lastClr="000000"/>
                    </a:solidFill>
                  </a:rPr>
                  <a:t>U-Net</a:t>
                </a:r>
              </a:p>
            </p:txBody>
          </p:sp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EE9D783-EBE1-4B88-AA0A-3839F20A4B77}"/>
              </a:ext>
            </a:extLst>
          </p:cNvPr>
          <p:cNvGrpSpPr/>
          <p:nvPr/>
        </p:nvGrpSpPr>
        <p:grpSpPr>
          <a:xfrm>
            <a:off x="3054457" y="1775964"/>
            <a:ext cx="4857384" cy="923193"/>
            <a:chOff x="3224269" y="3595714"/>
            <a:chExt cx="5375134" cy="1021596"/>
          </a:xfrm>
        </p:grpSpPr>
        <p:sp>
          <p:nvSpPr>
            <p:cNvPr id="94" name="bk object 80">
              <a:extLst>
                <a:ext uri="{FF2B5EF4-FFF2-40B4-BE49-F238E27FC236}">
                  <a16:creationId xmlns:a16="http://schemas.microsoft.com/office/drawing/2014/main" id="{67E36291-2F24-4A32-8B34-DA6EBB6B0FBD}"/>
                </a:ext>
              </a:extLst>
            </p:cNvPr>
            <p:cNvSpPr/>
            <p:nvPr/>
          </p:nvSpPr>
          <p:spPr>
            <a:xfrm>
              <a:off x="3229920" y="3996714"/>
              <a:ext cx="0" cy="491461"/>
            </a:xfrm>
            <a:custGeom>
              <a:avLst/>
              <a:gdLst/>
              <a:ahLst/>
              <a:cxnLst/>
              <a:rect l="l" t="t" r="r" b="b"/>
              <a:pathLst>
                <a:path h="410844">
                  <a:moveTo>
                    <a:pt x="0" y="0"/>
                  </a:moveTo>
                  <a:lnTo>
                    <a:pt x="0" y="410629"/>
                  </a:lnTo>
                </a:path>
              </a:pathLst>
            </a:custGeom>
            <a:ln w="12700">
              <a:solidFill>
                <a:srgbClr val="5D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bk object 81">
              <a:extLst>
                <a:ext uri="{FF2B5EF4-FFF2-40B4-BE49-F238E27FC236}">
                  <a16:creationId xmlns:a16="http://schemas.microsoft.com/office/drawing/2014/main" id="{E0009092-0433-48E3-A7D3-DFC8A2D0C767}"/>
                </a:ext>
              </a:extLst>
            </p:cNvPr>
            <p:cNvSpPr/>
            <p:nvPr/>
          </p:nvSpPr>
          <p:spPr>
            <a:xfrm>
              <a:off x="3224269" y="4487925"/>
              <a:ext cx="789223" cy="0"/>
            </a:xfrm>
            <a:custGeom>
              <a:avLst/>
              <a:gdLst/>
              <a:ahLst/>
              <a:cxnLst/>
              <a:rect l="l" t="t" r="r" b="b"/>
              <a:pathLst>
                <a:path w="659764">
                  <a:moveTo>
                    <a:pt x="0" y="0"/>
                  </a:moveTo>
                  <a:lnTo>
                    <a:pt x="659612" y="0"/>
                  </a:lnTo>
                </a:path>
              </a:pathLst>
            </a:custGeom>
            <a:ln w="12700">
              <a:solidFill>
                <a:srgbClr val="5D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bk object 82">
              <a:extLst>
                <a:ext uri="{FF2B5EF4-FFF2-40B4-BE49-F238E27FC236}">
                  <a16:creationId xmlns:a16="http://schemas.microsoft.com/office/drawing/2014/main" id="{7B2A8F3E-C701-4FF9-912B-8B56601F1D5A}"/>
                </a:ext>
              </a:extLst>
            </p:cNvPr>
            <p:cNvSpPr/>
            <p:nvPr/>
          </p:nvSpPr>
          <p:spPr>
            <a:xfrm>
              <a:off x="3994214" y="4451813"/>
              <a:ext cx="65325" cy="72922"/>
            </a:xfrm>
            <a:custGeom>
              <a:avLst/>
              <a:gdLst/>
              <a:ahLst/>
              <a:cxnLst/>
              <a:rect l="l" t="t" r="r" b="b"/>
              <a:pathLst>
                <a:path w="54610" h="60960">
                  <a:moveTo>
                    <a:pt x="0" y="0"/>
                  </a:moveTo>
                  <a:lnTo>
                    <a:pt x="10922" y="30187"/>
                  </a:lnTo>
                  <a:lnTo>
                    <a:pt x="0" y="60388"/>
                  </a:lnTo>
                  <a:lnTo>
                    <a:pt x="11795" y="51510"/>
                  </a:lnTo>
                  <a:lnTo>
                    <a:pt x="25577" y="43264"/>
                  </a:lnTo>
                  <a:lnTo>
                    <a:pt x="40140" y="36030"/>
                  </a:lnTo>
                  <a:lnTo>
                    <a:pt x="54279" y="30187"/>
                  </a:lnTo>
                  <a:lnTo>
                    <a:pt x="40140" y="24353"/>
                  </a:lnTo>
                  <a:lnTo>
                    <a:pt x="25577" y="17122"/>
                  </a:lnTo>
                  <a:lnTo>
                    <a:pt x="11795" y="88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bk object 83">
              <a:extLst>
                <a:ext uri="{FF2B5EF4-FFF2-40B4-BE49-F238E27FC236}">
                  <a16:creationId xmlns:a16="http://schemas.microsoft.com/office/drawing/2014/main" id="{857D6DBB-F288-4E8A-A7E3-7525CB4F5692}"/>
                </a:ext>
              </a:extLst>
            </p:cNvPr>
            <p:cNvSpPr/>
            <p:nvPr/>
          </p:nvSpPr>
          <p:spPr>
            <a:xfrm>
              <a:off x="4218690" y="4487918"/>
              <a:ext cx="182304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1892" y="0"/>
                  </a:lnTo>
                </a:path>
              </a:pathLst>
            </a:custGeom>
            <a:ln w="64236">
              <a:solidFill>
                <a:srgbClr val="5D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bk object 84">
              <a:extLst>
                <a:ext uri="{FF2B5EF4-FFF2-40B4-BE49-F238E27FC236}">
                  <a16:creationId xmlns:a16="http://schemas.microsoft.com/office/drawing/2014/main" id="{96FE718F-E185-4E07-8B22-BF40C57C056E}"/>
                </a:ext>
              </a:extLst>
            </p:cNvPr>
            <p:cNvSpPr/>
            <p:nvPr/>
          </p:nvSpPr>
          <p:spPr>
            <a:xfrm>
              <a:off x="4542461" y="4487918"/>
              <a:ext cx="272696" cy="0"/>
            </a:xfrm>
            <a:custGeom>
              <a:avLst/>
              <a:gdLst/>
              <a:ahLst/>
              <a:cxnLst/>
              <a:rect l="l" t="t" r="r" b="b"/>
              <a:pathLst>
                <a:path w="227964">
                  <a:moveTo>
                    <a:pt x="0" y="0"/>
                  </a:moveTo>
                  <a:lnTo>
                    <a:pt x="227837" y="0"/>
                  </a:lnTo>
                </a:path>
              </a:pathLst>
            </a:custGeom>
            <a:ln w="64236">
              <a:solidFill>
                <a:srgbClr val="5D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bk object 85">
              <a:extLst>
                <a:ext uri="{FF2B5EF4-FFF2-40B4-BE49-F238E27FC236}">
                  <a16:creationId xmlns:a16="http://schemas.microsoft.com/office/drawing/2014/main" id="{3328F2CB-6A25-4846-9908-DE7935C0CE33}"/>
                </a:ext>
              </a:extLst>
            </p:cNvPr>
            <p:cNvSpPr/>
            <p:nvPr/>
          </p:nvSpPr>
          <p:spPr>
            <a:xfrm>
              <a:off x="4949576" y="4487918"/>
              <a:ext cx="409424" cy="0"/>
            </a:xfrm>
            <a:custGeom>
              <a:avLst/>
              <a:gdLst/>
              <a:ahLst/>
              <a:cxnLst/>
              <a:rect l="l" t="t" r="r" b="b"/>
              <a:pathLst>
                <a:path w="342264">
                  <a:moveTo>
                    <a:pt x="0" y="0"/>
                  </a:moveTo>
                  <a:lnTo>
                    <a:pt x="341756" y="0"/>
                  </a:lnTo>
                </a:path>
              </a:pathLst>
            </a:custGeom>
            <a:ln w="64236">
              <a:solidFill>
                <a:srgbClr val="5D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bk object 86">
              <a:extLst>
                <a:ext uri="{FF2B5EF4-FFF2-40B4-BE49-F238E27FC236}">
                  <a16:creationId xmlns:a16="http://schemas.microsoft.com/office/drawing/2014/main" id="{9777C001-F232-430B-B9F4-1F38240CAE13}"/>
                </a:ext>
              </a:extLst>
            </p:cNvPr>
            <p:cNvSpPr/>
            <p:nvPr/>
          </p:nvSpPr>
          <p:spPr>
            <a:xfrm>
              <a:off x="5511877" y="4487918"/>
              <a:ext cx="613756" cy="0"/>
            </a:xfrm>
            <a:custGeom>
              <a:avLst/>
              <a:gdLst/>
              <a:ahLst/>
              <a:cxnLst/>
              <a:rect l="l" t="t" r="r" b="b"/>
              <a:pathLst>
                <a:path w="513079">
                  <a:moveTo>
                    <a:pt x="0" y="0"/>
                  </a:moveTo>
                  <a:lnTo>
                    <a:pt x="512635" y="0"/>
                  </a:lnTo>
                </a:path>
              </a:pathLst>
            </a:custGeom>
            <a:ln w="64236">
              <a:solidFill>
                <a:srgbClr val="5DB8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1" name="object 3">
              <a:extLst>
                <a:ext uri="{FF2B5EF4-FFF2-40B4-BE49-F238E27FC236}">
                  <a16:creationId xmlns:a16="http://schemas.microsoft.com/office/drawing/2014/main" id="{820449B7-8EC8-42F1-8920-8DFC9A75F139}"/>
                </a:ext>
              </a:extLst>
            </p:cNvPr>
            <p:cNvSpPr/>
            <p:nvPr/>
          </p:nvSpPr>
          <p:spPr>
            <a:xfrm>
              <a:off x="8417099" y="4487918"/>
              <a:ext cx="182304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1891" y="0"/>
                  </a:lnTo>
                </a:path>
              </a:pathLst>
            </a:custGeom>
            <a:ln w="64236">
              <a:solidFill>
                <a:srgbClr val="5D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4">
              <a:extLst>
                <a:ext uri="{FF2B5EF4-FFF2-40B4-BE49-F238E27FC236}">
                  <a16:creationId xmlns:a16="http://schemas.microsoft.com/office/drawing/2014/main" id="{8BD05022-3807-4193-92E2-6D96E5FEBD17}"/>
                </a:ext>
              </a:extLst>
            </p:cNvPr>
            <p:cNvSpPr/>
            <p:nvPr/>
          </p:nvSpPr>
          <p:spPr>
            <a:xfrm>
              <a:off x="8002465" y="4487918"/>
              <a:ext cx="272696" cy="0"/>
            </a:xfrm>
            <a:custGeom>
              <a:avLst/>
              <a:gdLst/>
              <a:ahLst/>
              <a:cxnLst/>
              <a:rect l="l" t="t" r="r" b="b"/>
              <a:pathLst>
                <a:path w="227964">
                  <a:moveTo>
                    <a:pt x="0" y="0"/>
                  </a:moveTo>
                  <a:lnTo>
                    <a:pt x="227825" y="0"/>
                  </a:lnTo>
                </a:path>
              </a:pathLst>
            </a:custGeom>
            <a:ln w="64236">
              <a:solidFill>
                <a:srgbClr val="5D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5">
              <a:extLst>
                <a:ext uri="{FF2B5EF4-FFF2-40B4-BE49-F238E27FC236}">
                  <a16:creationId xmlns:a16="http://schemas.microsoft.com/office/drawing/2014/main" id="{ADECCF65-386C-4917-9916-78C68446B18A}"/>
                </a:ext>
              </a:extLst>
            </p:cNvPr>
            <p:cNvSpPr/>
            <p:nvPr/>
          </p:nvSpPr>
          <p:spPr>
            <a:xfrm>
              <a:off x="7459108" y="4487918"/>
              <a:ext cx="409424" cy="0"/>
            </a:xfrm>
            <a:custGeom>
              <a:avLst/>
              <a:gdLst/>
              <a:ahLst/>
              <a:cxnLst/>
              <a:rect l="l" t="t" r="r" b="b"/>
              <a:pathLst>
                <a:path w="342264">
                  <a:moveTo>
                    <a:pt x="0" y="0"/>
                  </a:moveTo>
                  <a:lnTo>
                    <a:pt x="341757" y="0"/>
                  </a:lnTo>
                </a:path>
              </a:pathLst>
            </a:custGeom>
            <a:ln w="64236">
              <a:solidFill>
                <a:srgbClr val="5D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6">
              <a:extLst>
                <a:ext uri="{FF2B5EF4-FFF2-40B4-BE49-F238E27FC236}">
                  <a16:creationId xmlns:a16="http://schemas.microsoft.com/office/drawing/2014/main" id="{0FE659CA-F888-44C9-B179-78DBE014CAC2}"/>
                </a:ext>
              </a:extLst>
            </p:cNvPr>
            <p:cNvSpPr/>
            <p:nvPr/>
          </p:nvSpPr>
          <p:spPr>
            <a:xfrm>
              <a:off x="6692384" y="4487918"/>
              <a:ext cx="613756" cy="0"/>
            </a:xfrm>
            <a:custGeom>
              <a:avLst/>
              <a:gdLst/>
              <a:ahLst/>
              <a:cxnLst/>
              <a:rect l="l" t="t" r="r" b="b"/>
              <a:pathLst>
                <a:path w="513079">
                  <a:moveTo>
                    <a:pt x="0" y="0"/>
                  </a:moveTo>
                  <a:lnTo>
                    <a:pt x="512635" y="0"/>
                  </a:lnTo>
                </a:path>
              </a:pathLst>
            </a:custGeom>
            <a:ln w="64236">
              <a:solidFill>
                <a:srgbClr val="5D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7">
              <a:extLst>
                <a:ext uri="{FF2B5EF4-FFF2-40B4-BE49-F238E27FC236}">
                  <a16:creationId xmlns:a16="http://schemas.microsoft.com/office/drawing/2014/main" id="{6BBD3F6C-AB4E-4DF6-89F4-443C025AED91}"/>
                </a:ext>
              </a:extLst>
            </p:cNvPr>
            <p:cNvSpPr/>
            <p:nvPr/>
          </p:nvSpPr>
          <p:spPr>
            <a:xfrm>
              <a:off x="5381811" y="4487925"/>
              <a:ext cx="44816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0" y="0"/>
                  </a:moveTo>
                  <a:lnTo>
                    <a:pt x="37109" y="0"/>
                  </a:lnTo>
                </a:path>
              </a:pathLst>
            </a:custGeom>
            <a:ln w="12700">
              <a:solidFill>
                <a:srgbClr val="5D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8">
              <a:extLst>
                <a:ext uri="{FF2B5EF4-FFF2-40B4-BE49-F238E27FC236}">
                  <a16:creationId xmlns:a16="http://schemas.microsoft.com/office/drawing/2014/main" id="{99B286D6-64FB-4169-83B4-AE38C9BB4A76}"/>
                </a:ext>
              </a:extLst>
            </p:cNvPr>
            <p:cNvSpPr/>
            <p:nvPr/>
          </p:nvSpPr>
          <p:spPr>
            <a:xfrm>
              <a:off x="5407119" y="4451813"/>
              <a:ext cx="65325" cy="72922"/>
            </a:xfrm>
            <a:custGeom>
              <a:avLst/>
              <a:gdLst/>
              <a:ahLst/>
              <a:cxnLst/>
              <a:rect l="l" t="t" r="r" b="b"/>
              <a:pathLst>
                <a:path w="54610" h="60960">
                  <a:moveTo>
                    <a:pt x="0" y="0"/>
                  </a:moveTo>
                  <a:lnTo>
                    <a:pt x="10922" y="30187"/>
                  </a:lnTo>
                  <a:lnTo>
                    <a:pt x="0" y="60388"/>
                  </a:lnTo>
                  <a:lnTo>
                    <a:pt x="11795" y="51510"/>
                  </a:lnTo>
                  <a:lnTo>
                    <a:pt x="25577" y="43264"/>
                  </a:lnTo>
                  <a:lnTo>
                    <a:pt x="40140" y="36030"/>
                  </a:lnTo>
                  <a:lnTo>
                    <a:pt x="54279" y="30187"/>
                  </a:lnTo>
                  <a:lnTo>
                    <a:pt x="40140" y="24353"/>
                  </a:lnTo>
                  <a:lnTo>
                    <a:pt x="25577" y="17122"/>
                  </a:lnTo>
                  <a:lnTo>
                    <a:pt x="11795" y="88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9">
              <a:extLst>
                <a:ext uri="{FF2B5EF4-FFF2-40B4-BE49-F238E27FC236}">
                  <a16:creationId xmlns:a16="http://schemas.microsoft.com/office/drawing/2014/main" id="{DD94283C-04D3-4091-BBE0-257B6AFB38AF}"/>
                </a:ext>
              </a:extLst>
            </p:cNvPr>
            <p:cNvSpPr/>
            <p:nvPr/>
          </p:nvSpPr>
          <p:spPr>
            <a:xfrm>
              <a:off x="4834099" y="4487925"/>
              <a:ext cx="44816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0" y="0"/>
                  </a:moveTo>
                  <a:lnTo>
                    <a:pt x="37109" y="0"/>
                  </a:lnTo>
                </a:path>
              </a:pathLst>
            </a:custGeom>
            <a:ln w="12700">
              <a:solidFill>
                <a:srgbClr val="5D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">
              <a:extLst>
                <a:ext uri="{FF2B5EF4-FFF2-40B4-BE49-F238E27FC236}">
                  <a16:creationId xmlns:a16="http://schemas.microsoft.com/office/drawing/2014/main" id="{57ED16AB-D0E9-4B5C-B98F-9F7D724CD4C6}"/>
                </a:ext>
              </a:extLst>
            </p:cNvPr>
            <p:cNvSpPr/>
            <p:nvPr/>
          </p:nvSpPr>
          <p:spPr>
            <a:xfrm>
              <a:off x="4859407" y="4451813"/>
              <a:ext cx="65325" cy="72922"/>
            </a:xfrm>
            <a:custGeom>
              <a:avLst/>
              <a:gdLst/>
              <a:ahLst/>
              <a:cxnLst/>
              <a:rect l="l" t="t" r="r" b="b"/>
              <a:pathLst>
                <a:path w="54610" h="60960">
                  <a:moveTo>
                    <a:pt x="0" y="0"/>
                  </a:moveTo>
                  <a:lnTo>
                    <a:pt x="10922" y="30187"/>
                  </a:lnTo>
                  <a:lnTo>
                    <a:pt x="0" y="60388"/>
                  </a:lnTo>
                  <a:lnTo>
                    <a:pt x="11795" y="51510"/>
                  </a:lnTo>
                  <a:lnTo>
                    <a:pt x="25577" y="43264"/>
                  </a:lnTo>
                  <a:lnTo>
                    <a:pt x="40140" y="36030"/>
                  </a:lnTo>
                  <a:lnTo>
                    <a:pt x="54279" y="30187"/>
                  </a:lnTo>
                  <a:lnTo>
                    <a:pt x="40140" y="24353"/>
                  </a:lnTo>
                  <a:lnTo>
                    <a:pt x="25577" y="17122"/>
                  </a:lnTo>
                  <a:lnTo>
                    <a:pt x="11795" y="88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1">
              <a:extLst>
                <a:ext uri="{FF2B5EF4-FFF2-40B4-BE49-F238E27FC236}">
                  <a16:creationId xmlns:a16="http://schemas.microsoft.com/office/drawing/2014/main" id="{5721D1D0-2A1E-444C-A195-EC08CB9E18E6}"/>
                </a:ext>
              </a:extLst>
            </p:cNvPr>
            <p:cNvSpPr/>
            <p:nvPr/>
          </p:nvSpPr>
          <p:spPr>
            <a:xfrm>
              <a:off x="4421260" y="4487925"/>
              <a:ext cx="44816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0" y="0"/>
                  </a:moveTo>
                  <a:lnTo>
                    <a:pt x="37109" y="0"/>
                  </a:lnTo>
                </a:path>
              </a:pathLst>
            </a:custGeom>
            <a:ln w="12700">
              <a:solidFill>
                <a:srgbClr val="5D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2">
              <a:extLst>
                <a:ext uri="{FF2B5EF4-FFF2-40B4-BE49-F238E27FC236}">
                  <a16:creationId xmlns:a16="http://schemas.microsoft.com/office/drawing/2014/main" id="{C8696510-6E8B-45AA-AC4A-4A3BC7D63E58}"/>
                </a:ext>
              </a:extLst>
            </p:cNvPr>
            <p:cNvSpPr/>
            <p:nvPr/>
          </p:nvSpPr>
          <p:spPr>
            <a:xfrm>
              <a:off x="4446568" y="4451813"/>
              <a:ext cx="65325" cy="72922"/>
            </a:xfrm>
            <a:custGeom>
              <a:avLst/>
              <a:gdLst/>
              <a:ahLst/>
              <a:cxnLst/>
              <a:rect l="l" t="t" r="r" b="b"/>
              <a:pathLst>
                <a:path w="54610" h="60960">
                  <a:moveTo>
                    <a:pt x="0" y="0"/>
                  </a:moveTo>
                  <a:lnTo>
                    <a:pt x="10922" y="30187"/>
                  </a:lnTo>
                  <a:lnTo>
                    <a:pt x="0" y="60388"/>
                  </a:lnTo>
                  <a:lnTo>
                    <a:pt x="11795" y="51510"/>
                  </a:lnTo>
                  <a:lnTo>
                    <a:pt x="25577" y="43264"/>
                  </a:lnTo>
                  <a:lnTo>
                    <a:pt x="40140" y="36030"/>
                  </a:lnTo>
                  <a:lnTo>
                    <a:pt x="54279" y="30187"/>
                  </a:lnTo>
                  <a:lnTo>
                    <a:pt x="40140" y="24353"/>
                  </a:lnTo>
                  <a:lnTo>
                    <a:pt x="25577" y="17122"/>
                  </a:lnTo>
                  <a:lnTo>
                    <a:pt x="11795" y="88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3">
              <a:extLst>
                <a:ext uri="{FF2B5EF4-FFF2-40B4-BE49-F238E27FC236}">
                  <a16:creationId xmlns:a16="http://schemas.microsoft.com/office/drawing/2014/main" id="{792C0EDD-1A21-47CE-AF75-5000FC6A1693}"/>
                </a:ext>
              </a:extLst>
            </p:cNvPr>
            <p:cNvSpPr/>
            <p:nvPr/>
          </p:nvSpPr>
          <p:spPr>
            <a:xfrm>
              <a:off x="8305985" y="4487925"/>
              <a:ext cx="44816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0" y="0"/>
                  </a:moveTo>
                  <a:lnTo>
                    <a:pt x="37109" y="0"/>
                  </a:lnTo>
                </a:path>
              </a:pathLst>
            </a:custGeom>
            <a:ln w="12700">
              <a:solidFill>
                <a:srgbClr val="5D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4">
              <a:extLst>
                <a:ext uri="{FF2B5EF4-FFF2-40B4-BE49-F238E27FC236}">
                  <a16:creationId xmlns:a16="http://schemas.microsoft.com/office/drawing/2014/main" id="{88EBCAE4-58EA-411D-ACEF-D432E253C9E9}"/>
                </a:ext>
              </a:extLst>
            </p:cNvPr>
            <p:cNvSpPr/>
            <p:nvPr/>
          </p:nvSpPr>
          <p:spPr>
            <a:xfrm>
              <a:off x="8331301" y="4451813"/>
              <a:ext cx="65325" cy="72922"/>
            </a:xfrm>
            <a:custGeom>
              <a:avLst/>
              <a:gdLst/>
              <a:ahLst/>
              <a:cxnLst/>
              <a:rect l="l" t="t" r="r" b="b"/>
              <a:pathLst>
                <a:path w="54610" h="60960">
                  <a:moveTo>
                    <a:pt x="0" y="0"/>
                  </a:moveTo>
                  <a:lnTo>
                    <a:pt x="10922" y="30187"/>
                  </a:lnTo>
                  <a:lnTo>
                    <a:pt x="0" y="60388"/>
                  </a:lnTo>
                  <a:lnTo>
                    <a:pt x="11783" y="51510"/>
                  </a:lnTo>
                  <a:lnTo>
                    <a:pt x="25561" y="43264"/>
                  </a:lnTo>
                  <a:lnTo>
                    <a:pt x="40126" y="36030"/>
                  </a:lnTo>
                  <a:lnTo>
                    <a:pt x="54267" y="30187"/>
                  </a:lnTo>
                  <a:lnTo>
                    <a:pt x="40126" y="24353"/>
                  </a:lnTo>
                  <a:lnTo>
                    <a:pt x="25561" y="17122"/>
                  </a:lnTo>
                  <a:lnTo>
                    <a:pt x="11783" y="88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5">
              <a:extLst>
                <a:ext uri="{FF2B5EF4-FFF2-40B4-BE49-F238E27FC236}">
                  <a16:creationId xmlns:a16="http://schemas.microsoft.com/office/drawing/2014/main" id="{EE55EEEC-091B-40CF-A8D0-5215BAD2E4A0}"/>
                </a:ext>
              </a:extLst>
            </p:cNvPr>
            <p:cNvSpPr/>
            <p:nvPr/>
          </p:nvSpPr>
          <p:spPr>
            <a:xfrm>
              <a:off x="7894999" y="4487925"/>
              <a:ext cx="44816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0" y="0"/>
                  </a:moveTo>
                  <a:lnTo>
                    <a:pt x="37109" y="0"/>
                  </a:lnTo>
                </a:path>
              </a:pathLst>
            </a:custGeom>
            <a:ln w="12700">
              <a:solidFill>
                <a:srgbClr val="5D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6">
              <a:extLst>
                <a:ext uri="{FF2B5EF4-FFF2-40B4-BE49-F238E27FC236}">
                  <a16:creationId xmlns:a16="http://schemas.microsoft.com/office/drawing/2014/main" id="{DAC26857-0A56-4587-B6F0-F30B2E8BF1C3}"/>
                </a:ext>
              </a:extLst>
            </p:cNvPr>
            <p:cNvSpPr/>
            <p:nvPr/>
          </p:nvSpPr>
          <p:spPr>
            <a:xfrm>
              <a:off x="7920317" y="4451813"/>
              <a:ext cx="65325" cy="72922"/>
            </a:xfrm>
            <a:custGeom>
              <a:avLst/>
              <a:gdLst/>
              <a:ahLst/>
              <a:cxnLst/>
              <a:rect l="l" t="t" r="r" b="b"/>
              <a:pathLst>
                <a:path w="54610" h="60960">
                  <a:moveTo>
                    <a:pt x="0" y="0"/>
                  </a:moveTo>
                  <a:lnTo>
                    <a:pt x="10922" y="30187"/>
                  </a:lnTo>
                  <a:lnTo>
                    <a:pt x="0" y="60388"/>
                  </a:lnTo>
                  <a:lnTo>
                    <a:pt x="11783" y="51510"/>
                  </a:lnTo>
                  <a:lnTo>
                    <a:pt x="25561" y="43264"/>
                  </a:lnTo>
                  <a:lnTo>
                    <a:pt x="40126" y="36030"/>
                  </a:lnTo>
                  <a:lnTo>
                    <a:pt x="54267" y="30187"/>
                  </a:lnTo>
                  <a:lnTo>
                    <a:pt x="40126" y="24353"/>
                  </a:lnTo>
                  <a:lnTo>
                    <a:pt x="25561" y="17122"/>
                  </a:lnTo>
                  <a:lnTo>
                    <a:pt x="11783" y="88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7">
              <a:extLst>
                <a:ext uri="{FF2B5EF4-FFF2-40B4-BE49-F238E27FC236}">
                  <a16:creationId xmlns:a16="http://schemas.microsoft.com/office/drawing/2014/main" id="{8DA6C929-C762-4AD8-B04B-F073440F9F38}"/>
                </a:ext>
              </a:extLst>
            </p:cNvPr>
            <p:cNvSpPr/>
            <p:nvPr/>
          </p:nvSpPr>
          <p:spPr>
            <a:xfrm>
              <a:off x="7345433" y="4487925"/>
              <a:ext cx="44816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0" y="0"/>
                  </a:moveTo>
                  <a:lnTo>
                    <a:pt x="37109" y="0"/>
                  </a:lnTo>
                </a:path>
              </a:pathLst>
            </a:custGeom>
            <a:ln w="12700">
              <a:solidFill>
                <a:srgbClr val="5D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8">
              <a:extLst>
                <a:ext uri="{FF2B5EF4-FFF2-40B4-BE49-F238E27FC236}">
                  <a16:creationId xmlns:a16="http://schemas.microsoft.com/office/drawing/2014/main" id="{A85C2872-F19F-47F8-9A2F-E4D978C7110F}"/>
                </a:ext>
              </a:extLst>
            </p:cNvPr>
            <p:cNvSpPr/>
            <p:nvPr/>
          </p:nvSpPr>
          <p:spPr>
            <a:xfrm>
              <a:off x="7370750" y="4451813"/>
              <a:ext cx="65325" cy="72922"/>
            </a:xfrm>
            <a:custGeom>
              <a:avLst/>
              <a:gdLst/>
              <a:ahLst/>
              <a:cxnLst/>
              <a:rect l="l" t="t" r="r" b="b"/>
              <a:pathLst>
                <a:path w="54610" h="60960">
                  <a:moveTo>
                    <a:pt x="0" y="0"/>
                  </a:moveTo>
                  <a:lnTo>
                    <a:pt x="10922" y="30187"/>
                  </a:lnTo>
                  <a:lnTo>
                    <a:pt x="0" y="60388"/>
                  </a:lnTo>
                  <a:lnTo>
                    <a:pt x="11783" y="51510"/>
                  </a:lnTo>
                  <a:lnTo>
                    <a:pt x="25561" y="43264"/>
                  </a:lnTo>
                  <a:lnTo>
                    <a:pt x="40126" y="36030"/>
                  </a:lnTo>
                  <a:lnTo>
                    <a:pt x="54267" y="30187"/>
                  </a:lnTo>
                  <a:lnTo>
                    <a:pt x="40126" y="24353"/>
                  </a:lnTo>
                  <a:lnTo>
                    <a:pt x="25561" y="17122"/>
                  </a:lnTo>
                  <a:lnTo>
                    <a:pt x="11783" y="88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9">
              <a:extLst>
                <a:ext uri="{FF2B5EF4-FFF2-40B4-BE49-F238E27FC236}">
                  <a16:creationId xmlns:a16="http://schemas.microsoft.com/office/drawing/2014/main" id="{2AA17E7C-5066-4313-988C-AB9BF1B9CB5E}"/>
                </a:ext>
              </a:extLst>
            </p:cNvPr>
            <p:cNvSpPr/>
            <p:nvPr/>
          </p:nvSpPr>
          <p:spPr>
            <a:xfrm>
              <a:off x="4309531" y="4047178"/>
              <a:ext cx="0" cy="262062"/>
            </a:xfrm>
            <a:custGeom>
              <a:avLst/>
              <a:gdLst/>
              <a:ahLst/>
              <a:cxnLst/>
              <a:rect l="l" t="t" r="r" b="b"/>
              <a:pathLst>
                <a:path h="219075">
                  <a:moveTo>
                    <a:pt x="0" y="0"/>
                  </a:moveTo>
                  <a:lnTo>
                    <a:pt x="0" y="218478"/>
                  </a:lnTo>
                </a:path>
              </a:pathLst>
            </a:custGeom>
            <a:ln w="12700">
              <a:solidFill>
                <a:srgbClr val="5D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20">
              <a:extLst>
                <a:ext uri="{FF2B5EF4-FFF2-40B4-BE49-F238E27FC236}">
                  <a16:creationId xmlns:a16="http://schemas.microsoft.com/office/drawing/2014/main" id="{D2A63327-E0BF-43B9-B099-5F58329B0F93}"/>
                </a:ext>
              </a:extLst>
            </p:cNvPr>
            <p:cNvSpPr/>
            <p:nvPr/>
          </p:nvSpPr>
          <p:spPr>
            <a:xfrm>
              <a:off x="4273404" y="4001335"/>
              <a:ext cx="72921" cy="65326"/>
            </a:xfrm>
            <a:custGeom>
              <a:avLst/>
              <a:gdLst/>
              <a:ahLst/>
              <a:cxnLst/>
              <a:rect l="l" t="t" r="r" b="b"/>
              <a:pathLst>
                <a:path w="60960" h="54609">
                  <a:moveTo>
                    <a:pt x="30200" y="0"/>
                  </a:moveTo>
                  <a:lnTo>
                    <a:pt x="24358" y="14138"/>
                  </a:lnTo>
                  <a:lnTo>
                    <a:pt x="17124" y="28700"/>
                  </a:lnTo>
                  <a:lnTo>
                    <a:pt x="8878" y="42478"/>
                  </a:lnTo>
                  <a:lnTo>
                    <a:pt x="0" y="54267"/>
                  </a:lnTo>
                  <a:lnTo>
                    <a:pt x="30200" y="43357"/>
                  </a:lnTo>
                  <a:lnTo>
                    <a:pt x="52172" y="43357"/>
                  </a:lnTo>
                  <a:lnTo>
                    <a:pt x="51510" y="42478"/>
                  </a:lnTo>
                  <a:lnTo>
                    <a:pt x="43265" y="28700"/>
                  </a:lnTo>
                  <a:lnTo>
                    <a:pt x="36035" y="14138"/>
                  </a:lnTo>
                  <a:lnTo>
                    <a:pt x="30200" y="0"/>
                  </a:lnTo>
                  <a:close/>
                </a:path>
                <a:path w="60960" h="54609">
                  <a:moveTo>
                    <a:pt x="52172" y="43357"/>
                  </a:moveTo>
                  <a:lnTo>
                    <a:pt x="30200" y="43357"/>
                  </a:lnTo>
                  <a:lnTo>
                    <a:pt x="60388" y="54267"/>
                  </a:lnTo>
                  <a:lnTo>
                    <a:pt x="52172" y="43357"/>
                  </a:lnTo>
                  <a:close/>
                </a:path>
              </a:pathLst>
            </a:custGeom>
            <a:solidFill>
              <a:srgbClr val="5D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21">
              <a:extLst>
                <a:ext uri="{FF2B5EF4-FFF2-40B4-BE49-F238E27FC236}">
                  <a16:creationId xmlns:a16="http://schemas.microsoft.com/office/drawing/2014/main" id="{0D1B685B-42AD-46A0-91A4-A05443672A8C}"/>
                </a:ext>
              </a:extLst>
            </p:cNvPr>
            <p:cNvSpPr/>
            <p:nvPr/>
          </p:nvSpPr>
          <p:spPr>
            <a:xfrm>
              <a:off x="4273404" y="4289442"/>
              <a:ext cx="72921" cy="65326"/>
            </a:xfrm>
            <a:custGeom>
              <a:avLst/>
              <a:gdLst/>
              <a:ahLst/>
              <a:cxnLst/>
              <a:rect l="l" t="t" r="r" b="b"/>
              <a:pathLst>
                <a:path w="60960" h="54609">
                  <a:moveTo>
                    <a:pt x="0" y="0"/>
                  </a:moveTo>
                  <a:lnTo>
                    <a:pt x="8878" y="11795"/>
                  </a:lnTo>
                  <a:lnTo>
                    <a:pt x="17124" y="25577"/>
                  </a:lnTo>
                  <a:lnTo>
                    <a:pt x="24358" y="40140"/>
                  </a:lnTo>
                  <a:lnTo>
                    <a:pt x="30200" y="54279"/>
                  </a:lnTo>
                  <a:lnTo>
                    <a:pt x="36035" y="40140"/>
                  </a:lnTo>
                  <a:lnTo>
                    <a:pt x="43265" y="25577"/>
                  </a:lnTo>
                  <a:lnTo>
                    <a:pt x="51510" y="11795"/>
                  </a:lnTo>
                  <a:lnTo>
                    <a:pt x="52168" y="10922"/>
                  </a:lnTo>
                  <a:lnTo>
                    <a:pt x="30200" y="10922"/>
                  </a:lnTo>
                  <a:lnTo>
                    <a:pt x="0" y="0"/>
                  </a:lnTo>
                  <a:close/>
                </a:path>
                <a:path w="60960" h="54609">
                  <a:moveTo>
                    <a:pt x="60388" y="0"/>
                  </a:moveTo>
                  <a:lnTo>
                    <a:pt x="30200" y="10922"/>
                  </a:lnTo>
                  <a:lnTo>
                    <a:pt x="52168" y="10922"/>
                  </a:lnTo>
                  <a:lnTo>
                    <a:pt x="60388" y="0"/>
                  </a:lnTo>
                  <a:close/>
                </a:path>
              </a:pathLst>
            </a:custGeom>
            <a:solidFill>
              <a:srgbClr val="5D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22">
              <a:extLst>
                <a:ext uri="{FF2B5EF4-FFF2-40B4-BE49-F238E27FC236}">
                  <a16:creationId xmlns:a16="http://schemas.microsoft.com/office/drawing/2014/main" id="{4306E645-0E05-458A-B0AA-4262FB62828E}"/>
                </a:ext>
              </a:extLst>
            </p:cNvPr>
            <p:cNvSpPr/>
            <p:nvPr/>
          </p:nvSpPr>
          <p:spPr>
            <a:xfrm>
              <a:off x="4678728" y="3781764"/>
              <a:ext cx="0" cy="527163"/>
            </a:xfrm>
            <a:custGeom>
              <a:avLst/>
              <a:gdLst/>
              <a:ahLst/>
              <a:cxnLst/>
              <a:rect l="l" t="t" r="r" b="b"/>
              <a:pathLst>
                <a:path h="440690">
                  <a:moveTo>
                    <a:pt x="0" y="0"/>
                  </a:moveTo>
                  <a:lnTo>
                    <a:pt x="0" y="440359"/>
                  </a:lnTo>
                </a:path>
              </a:pathLst>
            </a:custGeom>
            <a:ln w="12700">
              <a:solidFill>
                <a:srgbClr val="5D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23">
              <a:extLst>
                <a:ext uri="{FF2B5EF4-FFF2-40B4-BE49-F238E27FC236}">
                  <a16:creationId xmlns:a16="http://schemas.microsoft.com/office/drawing/2014/main" id="{C9BCC969-4A72-472B-BD3F-08779D4817AB}"/>
                </a:ext>
              </a:extLst>
            </p:cNvPr>
            <p:cNvSpPr/>
            <p:nvPr/>
          </p:nvSpPr>
          <p:spPr>
            <a:xfrm>
              <a:off x="4642603" y="3735920"/>
              <a:ext cx="72921" cy="65326"/>
            </a:xfrm>
            <a:custGeom>
              <a:avLst/>
              <a:gdLst/>
              <a:ahLst/>
              <a:cxnLst/>
              <a:rect l="l" t="t" r="r" b="b"/>
              <a:pathLst>
                <a:path w="60960" h="54609">
                  <a:moveTo>
                    <a:pt x="30200" y="0"/>
                  </a:moveTo>
                  <a:lnTo>
                    <a:pt x="24363" y="14138"/>
                  </a:lnTo>
                  <a:lnTo>
                    <a:pt x="17129" y="28700"/>
                  </a:lnTo>
                  <a:lnTo>
                    <a:pt x="8880" y="42478"/>
                  </a:lnTo>
                  <a:lnTo>
                    <a:pt x="0" y="54267"/>
                  </a:lnTo>
                  <a:lnTo>
                    <a:pt x="30200" y="43357"/>
                  </a:lnTo>
                  <a:lnTo>
                    <a:pt x="52183" y="43357"/>
                  </a:lnTo>
                  <a:lnTo>
                    <a:pt x="51521" y="42478"/>
                  </a:lnTo>
                  <a:lnTo>
                    <a:pt x="43272" y="28700"/>
                  </a:lnTo>
                  <a:lnTo>
                    <a:pt x="36037" y="14138"/>
                  </a:lnTo>
                  <a:lnTo>
                    <a:pt x="30200" y="0"/>
                  </a:lnTo>
                  <a:close/>
                </a:path>
                <a:path w="60960" h="54609">
                  <a:moveTo>
                    <a:pt x="52183" y="43357"/>
                  </a:moveTo>
                  <a:lnTo>
                    <a:pt x="30200" y="43357"/>
                  </a:lnTo>
                  <a:lnTo>
                    <a:pt x="60401" y="54267"/>
                  </a:lnTo>
                  <a:lnTo>
                    <a:pt x="52183" y="43357"/>
                  </a:lnTo>
                  <a:close/>
                </a:path>
              </a:pathLst>
            </a:custGeom>
            <a:solidFill>
              <a:srgbClr val="5D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24">
              <a:extLst>
                <a:ext uri="{FF2B5EF4-FFF2-40B4-BE49-F238E27FC236}">
                  <a16:creationId xmlns:a16="http://schemas.microsoft.com/office/drawing/2014/main" id="{E69D0EA7-7FE7-458D-BA62-785730A70D5B}"/>
                </a:ext>
              </a:extLst>
            </p:cNvPr>
            <p:cNvSpPr/>
            <p:nvPr/>
          </p:nvSpPr>
          <p:spPr>
            <a:xfrm>
              <a:off x="4642603" y="4289442"/>
              <a:ext cx="72921" cy="65326"/>
            </a:xfrm>
            <a:custGeom>
              <a:avLst/>
              <a:gdLst/>
              <a:ahLst/>
              <a:cxnLst/>
              <a:rect l="l" t="t" r="r" b="b"/>
              <a:pathLst>
                <a:path w="60960" h="54609">
                  <a:moveTo>
                    <a:pt x="0" y="0"/>
                  </a:moveTo>
                  <a:lnTo>
                    <a:pt x="8880" y="11795"/>
                  </a:lnTo>
                  <a:lnTo>
                    <a:pt x="17129" y="25577"/>
                  </a:lnTo>
                  <a:lnTo>
                    <a:pt x="24363" y="40140"/>
                  </a:lnTo>
                  <a:lnTo>
                    <a:pt x="30200" y="54279"/>
                  </a:lnTo>
                  <a:lnTo>
                    <a:pt x="36037" y="40140"/>
                  </a:lnTo>
                  <a:lnTo>
                    <a:pt x="43272" y="25577"/>
                  </a:lnTo>
                  <a:lnTo>
                    <a:pt x="51521" y="11795"/>
                  </a:lnTo>
                  <a:lnTo>
                    <a:pt x="52179" y="10922"/>
                  </a:lnTo>
                  <a:lnTo>
                    <a:pt x="30200" y="10922"/>
                  </a:lnTo>
                  <a:lnTo>
                    <a:pt x="0" y="0"/>
                  </a:lnTo>
                  <a:close/>
                </a:path>
                <a:path w="60960" h="54609">
                  <a:moveTo>
                    <a:pt x="60401" y="0"/>
                  </a:moveTo>
                  <a:lnTo>
                    <a:pt x="30200" y="10922"/>
                  </a:lnTo>
                  <a:lnTo>
                    <a:pt x="52179" y="10922"/>
                  </a:lnTo>
                  <a:lnTo>
                    <a:pt x="60401" y="0"/>
                  </a:lnTo>
                  <a:close/>
                </a:path>
              </a:pathLst>
            </a:custGeom>
            <a:solidFill>
              <a:srgbClr val="5D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25">
              <a:extLst>
                <a:ext uri="{FF2B5EF4-FFF2-40B4-BE49-F238E27FC236}">
                  <a16:creationId xmlns:a16="http://schemas.microsoft.com/office/drawing/2014/main" id="{BD43951C-0DAF-447E-90F1-F2F75ABA60FD}"/>
                </a:ext>
              </a:extLst>
            </p:cNvPr>
            <p:cNvSpPr/>
            <p:nvPr/>
          </p:nvSpPr>
          <p:spPr>
            <a:xfrm>
              <a:off x="5153975" y="3660228"/>
              <a:ext cx="0" cy="648699"/>
            </a:xfrm>
            <a:custGeom>
              <a:avLst/>
              <a:gdLst/>
              <a:ahLst/>
              <a:cxnLst/>
              <a:rect l="l" t="t" r="r" b="b"/>
              <a:pathLst>
                <a:path h="542290">
                  <a:moveTo>
                    <a:pt x="0" y="0"/>
                  </a:moveTo>
                  <a:lnTo>
                    <a:pt x="0" y="541959"/>
                  </a:lnTo>
                </a:path>
              </a:pathLst>
            </a:custGeom>
            <a:ln w="12700">
              <a:solidFill>
                <a:srgbClr val="5D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26">
              <a:extLst>
                <a:ext uri="{FF2B5EF4-FFF2-40B4-BE49-F238E27FC236}">
                  <a16:creationId xmlns:a16="http://schemas.microsoft.com/office/drawing/2014/main" id="{A553B70A-AC42-48BA-B17C-3291573D1143}"/>
                </a:ext>
              </a:extLst>
            </p:cNvPr>
            <p:cNvSpPr/>
            <p:nvPr/>
          </p:nvSpPr>
          <p:spPr>
            <a:xfrm>
              <a:off x="5117848" y="3614384"/>
              <a:ext cx="72921" cy="65326"/>
            </a:xfrm>
            <a:custGeom>
              <a:avLst/>
              <a:gdLst/>
              <a:ahLst/>
              <a:cxnLst/>
              <a:rect l="l" t="t" r="r" b="b"/>
              <a:pathLst>
                <a:path w="60960" h="54609">
                  <a:moveTo>
                    <a:pt x="30200" y="0"/>
                  </a:moveTo>
                  <a:lnTo>
                    <a:pt x="24358" y="14138"/>
                  </a:lnTo>
                  <a:lnTo>
                    <a:pt x="17124" y="28700"/>
                  </a:lnTo>
                  <a:lnTo>
                    <a:pt x="8878" y="42478"/>
                  </a:lnTo>
                  <a:lnTo>
                    <a:pt x="0" y="54267"/>
                  </a:lnTo>
                  <a:lnTo>
                    <a:pt x="30200" y="43357"/>
                  </a:lnTo>
                  <a:lnTo>
                    <a:pt x="52172" y="43357"/>
                  </a:lnTo>
                  <a:lnTo>
                    <a:pt x="51510" y="42478"/>
                  </a:lnTo>
                  <a:lnTo>
                    <a:pt x="43265" y="28700"/>
                  </a:lnTo>
                  <a:lnTo>
                    <a:pt x="36035" y="14138"/>
                  </a:lnTo>
                  <a:lnTo>
                    <a:pt x="30200" y="0"/>
                  </a:lnTo>
                  <a:close/>
                </a:path>
                <a:path w="60960" h="54609">
                  <a:moveTo>
                    <a:pt x="52172" y="43357"/>
                  </a:moveTo>
                  <a:lnTo>
                    <a:pt x="30200" y="43357"/>
                  </a:lnTo>
                  <a:lnTo>
                    <a:pt x="60388" y="54267"/>
                  </a:lnTo>
                  <a:lnTo>
                    <a:pt x="52172" y="43357"/>
                  </a:lnTo>
                  <a:close/>
                </a:path>
              </a:pathLst>
            </a:custGeom>
            <a:solidFill>
              <a:srgbClr val="5D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27">
              <a:extLst>
                <a:ext uri="{FF2B5EF4-FFF2-40B4-BE49-F238E27FC236}">
                  <a16:creationId xmlns:a16="http://schemas.microsoft.com/office/drawing/2014/main" id="{076AC1CB-B62F-414C-9942-19631EC4C460}"/>
                </a:ext>
              </a:extLst>
            </p:cNvPr>
            <p:cNvSpPr/>
            <p:nvPr/>
          </p:nvSpPr>
          <p:spPr>
            <a:xfrm>
              <a:off x="5117848" y="4289442"/>
              <a:ext cx="72921" cy="65326"/>
            </a:xfrm>
            <a:custGeom>
              <a:avLst/>
              <a:gdLst/>
              <a:ahLst/>
              <a:cxnLst/>
              <a:rect l="l" t="t" r="r" b="b"/>
              <a:pathLst>
                <a:path w="60960" h="54609">
                  <a:moveTo>
                    <a:pt x="0" y="0"/>
                  </a:moveTo>
                  <a:lnTo>
                    <a:pt x="8878" y="11795"/>
                  </a:lnTo>
                  <a:lnTo>
                    <a:pt x="17124" y="25577"/>
                  </a:lnTo>
                  <a:lnTo>
                    <a:pt x="24358" y="40140"/>
                  </a:lnTo>
                  <a:lnTo>
                    <a:pt x="30200" y="54279"/>
                  </a:lnTo>
                  <a:lnTo>
                    <a:pt x="36035" y="40140"/>
                  </a:lnTo>
                  <a:lnTo>
                    <a:pt x="43265" y="25577"/>
                  </a:lnTo>
                  <a:lnTo>
                    <a:pt x="51510" y="11795"/>
                  </a:lnTo>
                  <a:lnTo>
                    <a:pt x="52168" y="10922"/>
                  </a:lnTo>
                  <a:lnTo>
                    <a:pt x="30200" y="10922"/>
                  </a:lnTo>
                  <a:lnTo>
                    <a:pt x="0" y="0"/>
                  </a:lnTo>
                  <a:close/>
                </a:path>
                <a:path w="60960" h="54609">
                  <a:moveTo>
                    <a:pt x="60388" y="0"/>
                  </a:moveTo>
                  <a:lnTo>
                    <a:pt x="30200" y="10922"/>
                  </a:lnTo>
                  <a:lnTo>
                    <a:pt x="52168" y="10922"/>
                  </a:lnTo>
                  <a:lnTo>
                    <a:pt x="60388" y="0"/>
                  </a:lnTo>
                  <a:close/>
                </a:path>
              </a:pathLst>
            </a:custGeom>
            <a:solidFill>
              <a:srgbClr val="5D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28">
              <a:extLst>
                <a:ext uri="{FF2B5EF4-FFF2-40B4-BE49-F238E27FC236}">
                  <a16:creationId xmlns:a16="http://schemas.microsoft.com/office/drawing/2014/main" id="{04DA01B0-9B8A-484A-B1A9-DF358BAB7A56}"/>
                </a:ext>
              </a:extLst>
            </p:cNvPr>
            <p:cNvSpPr/>
            <p:nvPr/>
          </p:nvSpPr>
          <p:spPr>
            <a:xfrm>
              <a:off x="5818484" y="3660228"/>
              <a:ext cx="0" cy="648699"/>
            </a:xfrm>
            <a:custGeom>
              <a:avLst/>
              <a:gdLst/>
              <a:ahLst/>
              <a:cxnLst/>
              <a:rect l="l" t="t" r="r" b="b"/>
              <a:pathLst>
                <a:path h="542290">
                  <a:moveTo>
                    <a:pt x="0" y="0"/>
                  </a:moveTo>
                  <a:lnTo>
                    <a:pt x="0" y="541959"/>
                  </a:lnTo>
                </a:path>
              </a:pathLst>
            </a:custGeom>
            <a:ln w="12700">
              <a:solidFill>
                <a:srgbClr val="5D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29">
              <a:extLst>
                <a:ext uri="{FF2B5EF4-FFF2-40B4-BE49-F238E27FC236}">
                  <a16:creationId xmlns:a16="http://schemas.microsoft.com/office/drawing/2014/main" id="{32FD4E71-922F-4880-8AA6-5E15CC96D9D7}"/>
                </a:ext>
              </a:extLst>
            </p:cNvPr>
            <p:cNvSpPr/>
            <p:nvPr/>
          </p:nvSpPr>
          <p:spPr>
            <a:xfrm>
              <a:off x="5782357" y="3614384"/>
              <a:ext cx="72921" cy="65326"/>
            </a:xfrm>
            <a:custGeom>
              <a:avLst/>
              <a:gdLst/>
              <a:ahLst/>
              <a:cxnLst/>
              <a:rect l="l" t="t" r="r" b="b"/>
              <a:pathLst>
                <a:path w="60960" h="54609">
                  <a:moveTo>
                    <a:pt x="30200" y="0"/>
                  </a:moveTo>
                  <a:lnTo>
                    <a:pt x="24358" y="14138"/>
                  </a:lnTo>
                  <a:lnTo>
                    <a:pt x="17124" y="28700"/>
                  </a:lnTo>
                  <a:lnTo>
                    <a:pt x="8878" y="42478"/>
                  </a:lnTo>
                  <a:lnTo>
                    <a:pt x="0" y="54267"/>
                  </a:lnTo>
                  <a:lnTo>
                    <a:pt x="30200" y="43357"/>
                  </a:lnTo>
                  <a:lnTo>
                    <a:pt x="52172" y="43357"/>
                  </a:lnTo>
                  <a:lnTo>
                    <a:pt x="51510" y="42478"/>
                  </a:lnTo>
                  <a:lnTo>
                    <a:pt x="43265" y="28700"/>
                  </a:lnTo>
                  <a:lnTo>
                    <a:pt x="36035" y="14138"/>
                  </a:lnTo>
                  <a:lnTo>
                    <a:pt x="30200" y="0"/>
                  </a:lnTo>
                  <a:close/>
                </a:path>
                <a:path w="60960" h="54609">
                  <a:moveTo>
                    <a:pt x="52172" y="43357"/>
                  </a:moveTo>
                  <a:lnTo>
                    <a:pt x="30200" y="43357"/>
                  </a:lnTo>
                  <a:lnTo>
                    <a:pt x="60388" y="54267"/>
                  </a:lnTo>
                  <a:lnTo>
                    <a:pt x="52172" y="43357"/>
                  </a:lnTo>
                  <a:close/>
                </a:path>
              </a:pathLst>
            </a:custGeom>
            <a:solidFill>
              <a:srgbClr val="5D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30">
              <a:extLst>
                <a:ext uri="{FF2B5EF4-FFF2-40B4-BE49-F238E27FC236}">
                  <a16:creationId xmlns:a16="http://schemas.microsoft.com/office/drawing/2014/main" id="{875F388F-E18D-4244-8801-78F23B2CC9FA}"/>
                </a:ext>
              </a:extLst>
            </p:cNvPr>
            <p:cNvSpPr/>
            <p:nvPr/>
          </p:nvSpPr>
          <p:spPr>
            <a:xfrm>
              <a:off x="5782357" y="4289442"/>
              <a:ext cx="72921" cy="65326"/>
            </a:xfrm>
            <a:custGeom>
              <a:avLst/>
              <a:gdLst/>
              <a:ahLst/>
              <a:cxnLst/>
              <a:rect l="l" t="t" r="r" b="b"/>
              <a:pathLst>
                <a:path w="60960" h="54609">
                  <a:moveTo>
                    <a:pt x="0" y="0"/>
                  </a:moveTo>
                  <a:lnTo>
                    <a:pt x="8878" y="11795"/>
                  </a:lnTo>
                  <a:lnTo>
                    <a:pt x="17124" y="25577"/>
                  </a:lnTo>
                  <a:lnTo>
                    <a:pt x="24358" y="40140"/>
                  </a:lnTo>
                  <a:lnTo>
                    <a:pt x="30200" y="54279"/>
                  </a:lnTo>
                  <a:lnTo>
                    <a:pt x="36035" y="40140"/>
                  </a:lnTo>
                  <a:lnTo>
                    <a:pt x="43265" y="25577"/>
                  </a:lnTo>
                  <a:lnTo>
                    <a:pt x="51510" y="11795"/>
                  </a:lnTo>
                  <a:lnTo>
                    <a:pt x="52168" y="10922"/>
                  </a:lnTo>
                  <a:lnTo>
                    <a:pt x="30200" y="10922"/>
                  </a:lnTo>
                  <a:lnTo>
                    <a:pt x="0" y="0"/>
                  </a:lnTo>
                  <a:close/>
                </a:path>
                <a:path w="60960" h="54609">
                  <a:moveTo>
                    <a:pt x="60388" y="0"/>
                  </a:moveTo>
                  <a:lnTo>
                    <a:pt x="30200" y="10922"/>
                  </a:lnTo>
                  <a:lnTo>
                    <a:pt x="52168" y="10922"/>
                  </a:lnTo>
                  <a:lnTo>
                    <a:pt x="60388" y="0"/>
                  </a:lnTo>
                  <a:close/>
                </a:path>
              </a:pathLst>
            </a:custGeom>
            <a:solidFill>
              <a:srgbClr val="5D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31">
              <a:extLst>
                <a:ext uri="{FF2B5EF4-FFF2-40B4-BE49-F238E27FC236}">
                  <a16:creationId xmlns:a16="http://schemas.microsoft.com/office/drawing/2014/main" id="{23B4DA88-CAFF-4366-AB1E-032D0B0A742E}"/>
                </a:ext>
              </a:extLst>
            </p:cNvPr>
            <p:cNvSpPr/>
            <p:nvPr/>
          </p:nvSpPr>
          <p:spPr>
            <a:xfrm>
              <a:off x="8507945" y="4030222"/>
              <a:ext cx="0" cy="262062"/>
            </a:xfrm>
            <a:custGeom>
              <a:avLst/>
              <a:gdLst/>
              <a:ahLst/>
              <a:cxnLst/>
              <a:rect l="l" t="t" r="r" b="b"/>
              <a:pathLst>
                <a:path h="219075">
                  <a:moveTo>
                    <a:pt x="0" y="0"/>
                  </a:moveTo>
                  <a:lnTo>
                    <a:pt x="0" y="218478"/>
                  </a:lnTo>
                </a:path>
              </a:pathLst>
            </a:custGeom>
            <a:ln w="12700">
              <a:solidFill>
                <a:srgbClr val="5D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32">
              <a:extLst>
                <a:ext uri="{FF2B5EF4-FFF2-40B4-BE49-F238E27FC236}">
                  <a16:creationId xmlns:a16="http://schemas.microsoft.com/office/drawing/2014/main" id="{EFF5100D-7A94-40EA-8C1D-D93D51F5C4B6}"/>
                </a:ext>
              </a:extLst>
            </p:cNvPr>
            <p:cNvSpPr/>
            <p:nvPr/>
          </p:nvSpPr>
          <p:spPr>
            <a:xfrm>
              <a:off x="8471819" y="3984378"/>
              <a:ext cx="72921" cy="65326"/>
            </a:xfrm>
            <a:custGeom>
              <a:avLst/>
              <a:gdLst/>
              <a:ahLst/>
              <a:cxnLst/>
              <a:rect l="l" t="t" r="r" b="b"/>
              <a:pathLst>
                <a:path w="60960" h="54609">
                  <a:moveTo>
                    <a:pt x="30200" y="0"/>
                  </a:moveTo>
                  <a:lnTo>
                    <a:pt x="24361" y="14138"/>
                  </a:lnTo>
                  <a:lnTo>
                    <a:pt x="17124" y="28700"/>
                  </a:lnTo>
                  <a:lnTo>
                    <a:pt x="8874" y="42478"/>
                  </a:lnTo>
                  <a:lnTo>
                    <a:pt x="0" y="54267"/>
                  </a:lnTo>
                  <a:lnTo>
                    <a:pt x="30200" y="43357"/>
                  </a:lnTo>
                  <a:lnTo>
                    <a:pt x="52181" y="43357"/>
                  </a:lnTo>
                  <a:lnTo>
                    <a:pt x="51519" y="42478"/>
                  </a:lnTo>
                  <a:lnTo>
                    <a:pt x="43267" y="28700"/>
                  </a:lnTo>
                  <a:lnTo>
                    <a:pt x="36032" y="14138"/>
                  </a:lnTo>
                  <a:lnTo>
                    <a:pt x="30200" y="0"/>
                  </a:lnTo>
                  <a:close/>
                </a:path>
                <a:path w="60960" h="54609">
                  <a:moveTo>
                    <a:pt x="52181" y="43357"/>
                  </a:moveTo>
                  <a:lnTo>
                    <a:pt x="30200" y="43357"/>
                  </a:lnTo>
                  <a:lnTo>
                    <a:pt x="60401" y="54267"/>
                  </a:lnTo>
                  <a:lnTo>
                    <a:pt x="52181" y="43357"/>
                  </a:lnTo>
                  <a:close/>
                </a:path>
              </a:pathLst>
            </a:custGeom>
            <a:solidFill>
              <a:srgbClr val="5D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33">
              <a:extLst>
                <a:ext uri="{FF2B5EF4-FFF2-40B4-BE49-F238E27FC236}">
                  <a16:creationId xmlns:a16="http://schemas.microsoft.com/office/drawing/2014/main" id="{DB948635-65F9-46D8-979B-96885BDC39FC}"/>
                </a:ext>
              </a:extLst>
            </p:cNvPr>
            <p:cNvSpPr/>
            <p:nvPr/>
          </p:nvSpPr>
          <p:spPr>
            <a:xfrm>
              <a:off x="8471819" y="4272484"/>
              <a:ext cx="72921" cy="65326"/>
            </a:xfrm>
            <a:custGeom>
              <a:avLst/>
              <a:gdLst/>
              <a:ahLst/>
              <a:cxnLst/>
              <a:rect l="l" t="t" r="r" b="b"/>
              <a:pathLst>
                <a:path w="60960" h="54609">
                  <a:moveTo>
                    <a:pt x="0" y="0"/>
                  </a:moveTo>
                  <a:lnTo>
                    <a:pt x="8874" y="11795"/>
                  </a:lnTo>
                  <a:lnTo>
                    <a:pt x="17124" y="25577"/>
                  </a:lnTo>
                  <a:lnTo>
                    <a:pt x="24361" y="40140"/>
                  </a:lnTo>
                  <a:lnTo>
                    <a:pt x="30200" y="54279"/>
                  </a:lnTo>
                  <a:lnTo>
                    <a:pt x="36032" y="40140"/>
                  </a:lnTo>
                  <a:lnTo>
                    <a:pt x="43267" y="25577"/>
                  </a:lnTo>
                  <a:lnTo>
                    <a:pt x="51519" y="11795"/>
                  </a:lnTo>
                  <a:lnTo>
                    <a:pt x="52177" y="10922"/>
                  </a:lnTo>
                  <a:lnTo>
                    <a:pt x="30200" y="10922"/>
                  </a:lnTo>
                  <a:lnTo>
                    <a:pt x="0" y="0"/>
                  </a:lnTo>
                  <a:close/>
                </a:path>
                <a:path w="60960" h="54609">
                  <a:moveTo>
                    <a:pt x="60401" y="0"/>
                  </a:moveTo>
                  <a:lnTo>
                    <a:pt x="30200" y="10922"/>
                  </a:lnTo>
                  <a:lnTo>
                    <a:pt x="52177" y="10922"/>
                  </a:lnTo>
                  <a:lnTo>
                    <a:pt x="60401" y="0"/>
                  </a:lnTo>
                  <a:close/>
                </a:path>
              </a:pathLst>
            </a:custGeom>
            <a:solidFill>
              <a:srgbClr val="5D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34">
              <a:extLst>
                <a:ext uri="{FF2B5EF4-FFF2-40B4-BE49-F238E27FC236}">
                  <a16:creationId xmlns:a16="http://schemas.microsoft.com/office/drawing/2014/main" id="{EAEB2CCE-9128-4BC2-BB22-752C918D0ABD}"/>
                </a:ext>
              </a:extLst>
            </p:cNvPr>
            <p:cNvSpPr/>
            <p:nvPr/>
          </p:nvSpPr>
          <p:spPr>
            <a:xfrm>
              <a:off x="8138754" y="3763092"/>
              <a:ext cx="0" cy="527163"/>
            </a:xfrm>
            <a:custGeom>
              <a:avLst/>
              <a:gdLst/>
              <a:ahLst/>
              <a:cxnLst/>
              <a:rect l="l" t="t" r="r" b="b"/>
              <a:pathLst>
                <a:path h="440690">
                  <a:moveTo>
                    <a:pt x="0" y="0"/>
                  </a:moveTo>
                  <a:lnTo>
                    <a:pt x="0" y="440359"/>
                  </a:lnTo>
                </a:path>
              </a:pathLst>
            </a:custGeom>
            <a:ln w="12700">
              <a:solidFill>
                <a:srgbClr val="5D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35">
              <a:extLst>
                <a:ext uri="{FF2B5EF4-FFF2-40B4-BE49-F238E27FC236}">
                  <a16:creationId xmlns:a16="http://schemas.microsoft.com/office/drawing/2014/main" id="{2A4AD911-790F-4881-A95B-9264E70EB411}"/>
                </a:ext>
              </a:extLst>
            </p:cNvPr>
            <p:cNvSpPr/>
            <p:nvPr/>
          </p:nvSpPr>
          <p:spPr>
            <a:xfrm>
              <a:off x="8102627" y="3717250"/>
              <a:ext cx="72921" cy="65326"/>
            </a:xfrm>
            <a:custGeom>
              <a:avLst/>
              <a:gdLst/>
              <a:ahLst/>
              <a:cxnLst/>
              <a:rect l="l" t="t" r="r" b="b"/>
              <a:pathLst>
                <a:path w="60960" h="54609">
                  <a:moveTo>
                    <a:pt x="30200" y="0"/>
                  </a:moveTo>
                  <a:lnTo>
                    <a:pt x="24356" y="14139"/>
                  </a:lnTo>
                  <a:lnTo>
                    <a:pt x="17119" y="28701"/>
                  </a:lnTo>
                  <a:lnTo>
                    <a:pt x="8872" y="42483"/>
                  </a:lnTo>
                  <a:lnTo>
                    <a:pt x="0" y="54279"/>
                  </a:lnTo>
                  <a:lnTo>
                    <a:pt x="30200" y="43357"/>
                  </a:lnTo>
                  <a:lnTo>
                    <a:pt x="52166" y="43357"/>
                  </a:lnTo>
                  <a:lnTo>
                    <a:pt x="51508" y="42483"/>
                  </a:lnTo>
                  <a:lnTo>
                    <a:pt x="43260" y="28701"/>
                  </a:lnTo>
                  <a:lnTo>
                    <a:pt x="36030" y="14139"/>
                  </a:lnTo>
                  <a:lnTo>
                    <a:pt x="30200" y="0"/>
                  </a:lnTo>
                  <a:close/>
                </a:path>
                <a:path w="60960" h="54609">
                  <a:moveTo>
                    <a:pt x="52166" y="43357"/>
                  </a:moveTo>
                  <a:lnTo>
                    <a:pt x="30200" y="43357"/>
                  </a:lnTo>
                  <a:lnTo>
                    <a:pt x="60388" y="54279"/>
                  </a:lnTo>
                  <a:lnTo>
                    <a:pt x="52166" y="43357"/>
                  </a:lnTo>
                  <a:close/>
                </a:path>
              </a:pathLst>
            </a:custGeom>
            <a:solidFill>
              <a:srgbClr val="5D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36">
              <a:extLst>
                <a:ext uri="{FF2B5EF4-FFF2-40B4-BE49-F238E27FC236}">
                  <a16:creationId xmlns:a16="http://schemas.microsoft.com/office/drawing/2014/main" id="{9A7779B5-508B-4702-8173-C2124595ED4E}"/>
                </a:ext>
              </a:extLst>
            </p:cNvPr>
            <p:cNvSpPr/>
            <p:nvPr/>
          </p:nvSpPr>
          <p:spPr>
            <a:xfrm>
              <a:off x="8102627" y="4270785"/>
              <a:ext cx="72921" cy="65326"/>
            </a:xfrm>
            <a:custGeom>
              <a:avLst/>
              <a:gdLst/>
              <a:ahLst/>
              <a:cxnLst/>
              <a:rect l="l" t="t" r="r" b="b"/>
              <a:pathLst>
                <a:path w="60960" h="54609">
                  <a:moveTo>
                    <a:pt x="0" y="0"/>
                  </a:moveTo>
                  <a:lnTo>
                    <a:pt x="8872" y="11788"/>
                  </a:lnTo>
                  <a:lnTo>
                    <a:pt x="17119" y="25566"/>
                  </a:lnTo>
                  <a:lnTo>
                    <a:pt x="24356" y="40128"/>
                  </a:lnTo>
                  <a:lnTo>
                    <a:pt x="30200" y="54267"/>
                  </a:lnTo>
                  <a:lnTo>
                    <a:pt x="36030" y="40128"/>
                  </a:lnTo>
                  <a:lnTo>
                    <a:pt x="43260" y="25566"/>
                  </a:lnTo>
                  <a:lnTo>
                    <a:pt x="51508" y="11788"/>
                  </a:lnTo>
                  <a:lnTo>
                    <a:pt x="52170" y="10909"/>
                  </a:lnTo>
                  <a:lnTo>
                    <a:pt x="30200" y="10909"/>
                  </a:lnTo>
                  <a:lnTo>
                    <a:pt x="0" y="0"/>
                  </a:lnTo>
                  <a:close/>
                </a:path>
                <a:path w="60960" h="54609">
                  <a:moveTo>
                    <a:pt x="60388" y="0"/>
                  </a:moveTo>
                  <a:lnTo>
                    <a:pt x="30200" y="10909"/>
                  </a:lnTo>
                  <a:lnTo>
                    <a:pt x="52170" y="10909"/>
                  </a:lnTo>
                  <a:lnTo>
                    <a:pt x="60388" y="0"/>
                  </a:lnTo>
                  <a:close/>
                </a:path>
              </a:pathLst>
            </a:custGeom>
            <a:solidFill>
              <a:srgbClr val="5D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37">
              <a:extLst>
                <a:ext uri="{FF2B5EF4-FFF2-40B4-BE49-F238E27FC236}">
                  <a16:creationId xmlns:a16="http://schemas.microsoft.com/office/drawing/2014/main" id="{E72A4775-4B25-49BD-9BAD-F0D2E8E9337B}"/>
                </a:ext>
              </a:extLst>
            </p:cNvPr>
            <p:cNvSpPr/>
            <p:nvPr/>
          </p:nvSpPr>
          <p:spPr>
            <a:xfrm>
              <a:off x="7663515" y="3641556"/>
              <a:ext cx="0" cy="648699"/>
            </a:xfrm>
            <a:custGeom>
              <a:avLst/>
              <a:gdLst/>
              <a:ahLst/>
              <a:cxnLst/>
              <a:rect l="l" t="t" r="r" b="b"/>
              <a:pathLst>
                <a:path h="542290">
                  <a:moveTo>
                    <a:pt x="0" y="0"/>
                  </a:moveTo>
                  <a:lnTo>
                    <a:pt x="0" y="541959"/>
                  </a:lnTo>
                </a:path>
              </a:pathLst>
            </a:custGeom>
            <a:ln w="12700">
              <a:solidFill>
                <a:srgbClr val="5D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38">
              <a:extLst>
                <a:ext uri="{FF2B5EF4-FFF2-40B4-BE49-F238E27FC236}">
                  <a16:creationId xmlns:a16="http://schemas.microsoft.com/office/drawing/2014/main" id="{3846788C-D1C6-4144-A041-54F9A88520EC}"/>
                </a:ext>
              </a:extLst>
            </p:cNvPr>
            <p:cNvSpPr/>
            <p:nvPr/>
          </p:nvSpPr>
          <p:spPr>
            <a:xfrm>
              <a:off x="7627388" y="3595714"/>
              <a:ext cx="72921" cy="65326"/>
            </a:xfrm>
            <a:custGeom>
              <a:avLst/>
              <a:gdLst/>
              <a:ahLst/>
              <a:cxnLst/>
              <a:rect l="l" t="t" r="r" b="b"/>
              <a:pathLst>
                <a:path w="60960" h="54609">
                  <a:moveTo>
                    <a:pt x="30200" y="0"/>
                  </a:moveTo>
                  <a:lnTo>
                    <a:pt x="24356" y="14139"/>
                  </a:lnTo>
                  <a:lnTo>
                    <a:pt x="17119" y="28701"/>
                  </a:lnTo>
                  <a:lnTo>
                    <a:pt x="8872" y="42483"/>
                  </a:lnTo>
                  <a:lnTo>
                    <a:pt x="0" y="54279"/>
                  </a:lnTo>
                  <a:lnTo>
                    <a:pt x="30200" y="43357"/>
                  </a:lnTo>
                  <a:lnTo>
                    <a:pt x="52166" y="43357"/>
                  </a:lnTo>
                  <a:lnTo>
                    <a:pt x="51508" y="42483"/>
                  </a:lnTo>
                  <a:lnTo>
                    <a:pt x="43260" y="28701"/>
                  </a:lnTo>
                  <a:lnTo>
                    <a:pt x="36030" y="14139"/>
                  </a:lnTo>
                  <a:lnTo>
                    <a:pt x="30200" y="0"/>
                  </a:lnTo>
                  <a:close/>
                </a:path>
                <a:path w="60960" h="54609">
                  <a:moveTo>
                    <a:pt x="52166" y="43357"/>
                  </a:moveTo>
                  <a:lnTo>
                    <a:pt x="30200" y="43357"/>
                  </a:lnTo>
                  <a:lnTo>
                    <a:pt x="60388" y="54279"/>
                  </a:lnTo>
                  <a:lnTo>
                    <a:pt x="52166" y="43357"/>
                  </a:lnTo>
                  <a:close/>
                </a:path>
              </a:pathLst>
            </a:custGeom>
            <a:solidFill>
              <a:srgbClr val="5D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39">
              <a:extLst>
                <a:ext uri="{FF2B5EF4-FFF2-40B4-BE49-F238E27FC236}">
                  <a16:creationId xmlns:a16="http://schemas.microsoft.com/office/drawing/2014/main" id="{77BF74CB-746E-4D63-BE3E-42D9C4A11946}"/>
                </a:ext>
              </a:extLst>
            </p:cNvPr>
            <p:cNvSpPr/>
            <p:nvPr/>
          </p:nvSpPr>
          <p:spPr>
            <a:xfrm>
              <a:off x="7627388" y="4270785"/>
              <a:ext cx="72921" cy="65326"/>
            </a:xfrm>
            <a:custGeom>
              <a:avLst/>
              <a:gdLst/>
              <a:ahLst/>
              <a:cxnLst/>
              <a:rect l="l" t="t" r="r" b="b"/>
              <a:pathLst>
                <a:path w="60960" h="54609">
                  <a:moveTo>
                    <a:pt x="0" y="0"/>
                  </a:moveTo>
                  <a:lnTo>
                    <a:pt x="8872" y="11788"/>
                  </a:lnTo>
                  <a:lnTo>
                    <a:pt x="17119" y="25566"/>
                  </a:lnTo>
                  <a:lnTo>
                    <a:pt x="24356" y="40128"/>
                  </a:lnTo>
                  <a:lnTo>
                    <a:pt x="30200" y="54267"/>
                  </a:lnTo>
                  <a:lnTo>
                    <a:pt x="36030" y="40128"/>
                  </a:lnTo>
                  <a:lnTo>
                    <a:pt x="43260" y="25566"/>
                  </a:lnTo>
                  <a:lnTo>
                    <a:pt x="51508" y="11788"/>
                  </a:lnTo>
                  <a:lnTo>
                    <a:pt x="52170" y="10909"/>
                  </a:lnTo>
                  <a:lnTo>
                    <a:pt x="30200" y="10909"/>
                  </a:lnTo>
                  <a:lnTo>
                    <a:pt x="0" y="0"/>
                  </a:lnTo>
                  <a:close/>
                </a:path>
                <a:path w="60960" h="54609">
                  <a:moveTo>
                    <a:pt x="60388" y="0"/>
                  </a:moveTo>
                  <a:lnTo>
                    <a:pt x="30200" y="10909"/>
                  </a:lnTo>
                  <a:lnTo>
                    <a:pt x="52170" y="10909"/>
                  </a:lnTo>
                  <a:lnTo>
                    <a:pt x="60388" y="0"/>
                  </a:lnTo>
                  <a:close/>
                </a:path>
              </a:pathLst>
            </a:custGeom>
            <a:solidFill>
              <a:srgbClr val="5D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40">
              <a:extLst>
                <a:ext uri="{FF2B5EF4-FFF2-40B4-BE49-F238E27FC236}">
                  <a16:creationId xmlns:a16="http://schemas.microsoft.com/office/drawing/2014/main" id="{6C3C806E-9CB1-471A-BF77-DA9E4FCC34C9}"/>
                </a:ext>
              </a:extLst>
            </p:cNvPr>
            <p:cNvSpPr/>
            <p:nvPr/>
          </p:nvSpPr>
          <p:spPr>
            <a:xfrm>
              <a:off x="6998999" y="3641556"/>
              <a:ext cx="0" cy="648699"/>
            </a:xfrm>
            <a:custGeom>
              <a:avLst/>
              <a:gdLst/>
              <a:ahLst/>
              <a:cxnLst/>
              <a:rect l="l" t="t" r="r" b="b"/>
              <a:pathLst>
                <a:path h="542290">
                  <a:moveTo>
                    <a:pt x="0" y="0"/>
                  </a:moveTo>
                  <a:lnTo>
                    <a:pt x="0" y="541959"/>
                  </a:lnTo>
                </a:path>
              </a:pathLst>
            </a:custGeom>
            <a:ln w="12700">
              <a:solidFill>
                <a:srgbClr val="5D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41">
              <a:extLst>
                <a:ext uri="{FF2B5EF4-FFF2-40B4-BE49-F238E27FC236}">
                  <a16:creationId xmlns:a16="http://schemas.microsoft.com/office/drawing/2014/main" id="{4F5792A5-EC2F-4DDA-A0E2-A87E507F2D0C}"/>
                </a:ext>
              </a:extLst>
            </p:cNvPr>
            <p:cNvSpPr/>
            <p:nvPr/>
          </p:nvSpPr>
          <p:spPr>
            <a:xfrm>
              <a:off x="6962873" y="3595714"/>
              <a:ext cx="72921" cy="65326"/>
            </a:xfrm>
            <a:custGeom>
              <a:avLst/>
              <a:gdLst/>
              <a:ahLst/>
              <a:cxnLst/>
              <a:rect l="l" t="t" r="r" b="b"/>
              <a:pathLst>
                <a:path w="60960" h="54609">
                  <a:moveTo>
                    <a:pt x="30200" y="0"/>
                  </a:moveTo>
                  <a:lnTo>
                    <a:pt x="24356" y="14139"/>
                  </a:lnTo>
                  <a:lnTo>
                    <a:pt x="17119" y="28701"/>
                  </a:lnTo>
                  <a:lnTo>
                    <a:pt x="8872" y="42483"/>
                  </a:lnTo>
                  <a:lnTo>
                    <a:pt x="0" y="54279"/>
                  </a:lnTo>
                  <a:lnTo>
                    <a:pt x="30200" y="43357"/>
                  </a:lnTo>
                  <a:lnTo>
                    <a:pt x="52166" y="43357"/>
                  </a:lnTo>
                  <a:lnTo>
                    <a:pt x="51508" y="42483"/>
                  </a:lnTo>
                  <a:lnTo>
                    <a:pt x="43260" y="28701"/>
                  </a:lnTo>
                  <a:lnTo>
                    <a:pt x="36030" y="14139"/>
                  </a:lnTo>
                  <a:lnTo>
                    <a:pt x="30200" y="0"/>
                  </a:lnTo>
                  <a:close/>
                </a:path>
                <a:path w="60960" h="54609">
                  <a:moveTo>
                    <a:pt x="52166" y="43357"/>
                  </a:moveTo>
                  <a:lnTo>
                    <a:pt x="30200" y="43357"/>
                  </a:lnTo>
                  <a:lnTo>
                    <a:pt x="60388" y="54279"/>
                  </a:lnTo>
                  <a:lnTo>
                    <a:pt x="52166" y="43357"/>
                  </a:lnTo>
                  <a:close/>
                </a:path>
              </a:pathLst>
            </a:custGeom>
            <a:solidFill>
              <a:srgbClr val="5D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42">
              <a:extLst>
                <a:ext uri="{FF2B5EF4-FFF2-40B4-BE49-F238E27FC236}">
                  <a16:creationId xmlns:a16="http://schemas.microsoft.com/office/drawing/2014/main" id="{0C193FFB-8D94-40D5-8BAC-3754197E5475}"/>
                </a:ext>
              </a:extLst>
            </p:cNvPr>
            <p:cNvSpPr/>
            <p:nvPr/>
          </p:nvSpPr>
          <p:spPr>
            <a:xfrm>
              <a:off x="6962873" y="4270785"/>
              <a:ext cx="72921" cy="65326"/>
            </a:xfrm>
            <a:custGeom>
              <a:avLst/>
              <a:gdLst/>
              <a:ahLst/>
              <a:cxnLst/>
              <a:rect l="l" t="t" r="r" b="b"/>
              <a:pathLst>
                <a:path w="60960" h="54609">
                  <a:moveTo>
                    <a:pt x="0" y="0"/>
                  </a:moveTo>
                  <a:lnTo>
                    <a:pt x="8872" y="11788"/>
                  </a:lnTo>
                  <a:lnTo>
                    <a:pt x="17119" y="25566"/>
                  </a:lnTo>
                  <a:lnTo>
                    <a:pt x="24356" y="40128"/>
                  </a:lnTo>
                  <a:lnTo>
                    <a:pt x="30200" y="54267"/>
                  </a:lnTo>
                  <a:lnTo>
                    <a:pt x="36030" y="40128"/>
                  </a:lnTo>
                  <a:lnTo>
                    <a:pt x="43260" y="25566"/>
                  </a:lnTo>
                  <a:lnTo>
                    <a:pt x="51508" y="11788"/>
                  </a:lnTo>
                  <a:lnTo>
                    <a:pt x="52170" y="10909"/>
                  </a:lnTo>
                  <a:lnTo>
                    <a:pt x="30200" y="10909"/>
                  </a:lnTo>
                  <a:lnTo>
                    <a:pt x="0" y="0"/>
                  </a:lnTo>
                  <a:close/>
                </a:path>
                <a:path w="60960" h="54609">
                  <a:moveTo>
                    <a:pt x="60388" y="0"/>
                  </a:moveTo>
                  <a:lnTo>
                    <a:pt x="30200" y="10909"/>
                  </a:lnTo>
                  <a:lnTo>
                    <a:pt x="52170" y="10909"/>
                  </a:lnTo>
                  <a:lnTo>
                    <a:pt x="60388" y="0"/>
                  </a:lnTo>
                  <a:close/>
                </a:path>
              </a:pathLst>
            </a:custGeom>
            <a:solidFill>
              <a:srgbClr val="5D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0DF26B12-74E3-4490-A2A8-E6BAF9690C12}"/>
                </a:ext>
              </a:extLst>
            </p:cNvPr>
            <p:cNvSpPr/>
            <p:nvPr/>
          </p:nvSpPr>
          <p:spPr>
            <a:xfrm>
              <a:off x="6211488" y="4247978"/>
              <a:ext cx="3340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fr-FR" spc="-95" dirty="0">
                  <a:solidFill>
                    <a:srgbClr val="5DB800"/>
                  </a:solidFill>
                  <a:cs typeface="Calibri"/>
                </a:rPr>
                <a:t>...</a:t>
              </a:r>
              <a:endParaRPr lang="fr-FR" dirty="0">
                <a:cs typeface="Calibri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BE83664-2999-465D-8210-5D58E12C5300}"/>
              </a:ext>
            </a:extLst>
          </p:cNvPr>
          <p:cNvGrpSpPr/>
          <p:nvPr/>
        </p:nvGrpSpPr>
        <p:grpSpPr>
          <a:xfrm>
            <a:off x="8986980" y="133279"/>
            <a:ext cx="2619620" cy="2643015"/>
            <a:chOff x="9070870" y="3104235"/>
            <a:chExt cx="2619620" cy="2643015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AEFCC032-9035-4489-8FEB-C2DE267D3CE3}"/>
                </a:ext>
              </a:extLst>
            </p:cNvPr>
            <p:cNvGrpSpPr/>
            <p:nvPr/>
          </p:nvGrpSpPr>
          <p:grpSpPr>
            <a:xfrm>
              <a:off x="9664640" y="3104235"/>
              <a:ext cx="2025850" cy="2643015"/>
              <a:chOff x="6661365" y="2155414"/>
              <a:chExt cx="2025850" cy="2643015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4CE7C93F-9D9A-4F8B-9A92-B41C1B6C0340}"/>
                  </a:ext>
                </a:extLst>
              </p:cNvPr>
              <p:cNvGrpSpPr/>
              <p:nvPr/>
            </p:nvGrpSpPr>
            <p:grpSpPr>
              <a:xfrm>
                <a:off x="6661365" y="2558846"/>
                <a:ext cx="2025850" cy="2027380"/>
                <a:chOff x="6661365" y="2558846"/>
                <a:chExt cx="2025850" cy="2027380"/>
              </a:xfrm>
            </p:grpSpPr>
            <p:pic>
              <p:nvPicPr>
                <p:cNvPr id="153" name="Picture 152">
                  <a:extLst>
                    <a:ext uri="{FF2B5EF4-FFF2-40B4-BE49-F238E27FC236}">
                      <a16:creationId xmlns:a16="http://schemas.microsoft.com/office/drawing/2014/main" id="{E3BDAF0F-FDBE-4764-BA0B-E8881E37E3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61365" y="2558846"/>
                  <a:ext cx="1013690" cy="1013690"/>
                </a:xfrm>
                <a:prstGeom prst="rect">
                  <a:avLst/>
                </a:prstGeom>
              </p:spPr>
            </p:pic>
            <p:pic>
              <p:nvPicPr>
                <p:cNvPr id="154" name="Picture 153">
                  <a:extLst>
                    <a:ext uri="{FF2B5EF4-FFF2-40B4-BE49-F238E27FC236}">
                      <a16:creationId xmlns:a16="http://schemas.microsoft.com/office/drawing/2014/main" id="{49867C71-2D6B-4669-9F26-DB54499C3C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73525" y="2558846"/>
                  <a:ext cx="1013690" cy="1013690"/>
                </a:xfrm>
                <a:prstGeom prst="rect">
                  <a:avLst/>
                </a:prstGeom>
              </p:spPr>
            </p:pic>
            <p:pic>
              <p:nvPicPr>
                <p:cNvPr id="155" name="Picture 154">
                  <a:extLst>
                    <a:ext uri="{FF2B5EF4-FFF2-40B4-BE49-F238E27FC236}">
                      <a16:creationId xmlns:a16="http://schemas.microsoft.com/office/drawing/2014/main" id="{FC766564-2961-40F6-87D7-FD06A0BEB9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61365" y="3572536"/>
                  <a:ext cx="1013690" cy="1013690"/>
                </a:xfrm>
                <a:prstGeom prst="rect">
                  <a:avLst/>
                </a:prstGeom>
              </p:spPr>
            </p:pic>
            <p:pic>
              <p:nvPicPr>
                <p:cNvPr id="156" name="Picture 155">
                  <a:extLst>
                    <a:ext uri="{FF2B5EF4-FFF2-40B4-BE49-F238E27FC236}">
                      <a16:creationId xmlns:a16="http://schemas.microsoft.com/office/drawing/2014/main" id="{30719FF6-19BC-4783-B2BE-9941E00D87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73525" y="3572536"/>
                  <a:ext cx="1013690" cy="1013690"/>
                </a:xfrm>
                <a:prstGeom prst="rect">
                  <a:avLst/>
                </a:prstGeom>
              </p:spPr>
            </p:pic>
          </p:grpSp>
          <p:sp>
            <p:nvSpPr>
              <p:cNvPr id="148" name="object 47">
                <a:extLst>
                  <a:ext uri="{FF2B5EF4-FFF2-40B4-BE49-F238E27FC236}">
                    <a16:creationId xmlns:a16="http://schemas.microsoft.com/office/drawing/2014/main" id="{41C52268-CD6D-4843-B278-CBB513F09721}"/>
                  </a:ext>
                </a:extLst>
              </p:cNvPr>
              <p:cNvSpPr txBox="1"/>
              <p:nvPr/>
            </p:nvSpPr>
            <p:spPr>
              <a:xfrm rot="5400000">
                <a:off x="7642519" y="1781124"/>
                <a:ext cx="194368" cy="942948"/>
              </a:xfrm>
              <a:prstGeom prst="rect">
                <a:avLst/>
              </a:prstGeom>
            </p:spPr>
            <p:txBody>
              <a:bodyPr vert="vert270" wrap="square" lIns="0" tIns="635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50"/>
                  </a:spcBef>
                </a:pPr>
                <a:r>
                  <a:rPr lang="en-GB" sz="1000" b="1" spc="0" dirty="0">
                    <a:latin typeface="Calibri"/>
                    <a:cs typeface="Calibri"/>
                  </a:rPr>
                  <a:t>Output maps</a:t>
                </a:r>
                <a:endParaRPr sz="1000" b="1" dirty="0">
                  <a:latin typeface="Calibri"/>
                  <a:cs typeface="Calibri"/>
                </a:endParaRPr>
              </a:p>
            </p:txBody>
          </p:sp>
          <p:sp>
            <p:nvSpPr>
              <p:cNvPr id="149" name="object 47">
                <a:extLst>
                  <a:ext uri="{FF2B5EF4-FFF2-40B4-BE49-F238E27FC236}">
                    <a16:creationId xmlns:a16="http://schemas.microsoft.com/office/drawing/2014/main" id="{C2837A47-4B77-4882-8317-68FAF3B9C4F5}"/>
                  </a:ext>
                </a:extLst>
              </p:cNvPr>
              <p:cNvSpPr txBox="1"/>
              <p:nvPr/>
            </p:nvSpPr>
            <p:spPr>
              <a:xfrm rot="5400000">
                <a:off x="7100636" y="2178334"/>
                <a:ext cx="194368" cy="621485"/>
              </a:xfrm>
              <a:prstGeom prst="rect">
                <a:avLst/>
              </a:prstGeom>
            </p:spPr>
            <p:txBody>
              <a:bodyPr vert="vert270" wrap="square" lIns="0" tIns="635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50"/>
                  </a:spcBef>
                </a:pPr>
                <a:r>
                  <a:rPr lang="en-GB" sz="1000" spc="0" dirty="0">
                    <a:latin typeface="Calibri"/>
                    <a:cs typeface="Calibri"/>
                  </a:rPr>
                  <a:t>Normal</a:t>
                </a:r>
                <a:endParaRPr sz="1000" dirty="0">
                  <a:latin typeface="Calibri"/>
                  <a:cs typeface="Calibri"/>
                </a:endParaRPr>
              </a:p>
            </p:txBody>
          </p:sp>
          <p:sp>
            <p:nvSpPr>
              <p:cNvPr id="150" name="object 47">
                <a:extLst>
                  <a:ext uri="{FF2B5EF4-FFF2-40B4-BE49-F238E27FC236}">
                    <a16:creationId xmlns:a16="http://schemas.microsoft.com/office/drawing/2014/main" id="{23E27541-073C-43EE-B28C-DBB692E18100}"/>
                  </a:ext>
                </a:extLst>
              </p:cNvPr>
              <p:cNvSpPr txBox="1"/>
              <p:nvPr/>
            </p:nvSpPr>
            <p:spPr>
              <a:xfrm rot="5400000">
                <a:off x="8116374" y="2170617"/>
                <a:ext cx="194368" cy="621485"/>
              </a:xfrm>
              <a:prstGeom prst="rect">
                <a:avLst/>
              </a:prstGeom>
            </p:spPr>
            <p:txBody>
              <a:bodyPr vert="vert270" wrap="square" lIns="0" tIns="635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50"/>
                  </a:spcBef>
                </a:pPr>
                <a:r>
                  <a:rPr lang="en-GB" sz="1000" spc="0" dirty="0">
                    <a:latin typeface="Calibri"/>
                    <a:cs typeface="Calibri"/>
                  </a:rPr>
                  <a:t>Diffuse</a:t>
                </a:r>
                <a:endParaRPr sz="1000" dirty="0">
                  <a:latin typeface="Calibri"/>
                  <a:cs typeface="Calibri"/>
                </a:endParaRPr>
              </a:p>
            </p:txBody>
          </p:sp>
          <p:sp>
            <p:nvSpPr>
              <p:cNvPr id="151" name="object 47">
                <a:extLst>
                  <a:ext uri="{FF2B5EF4-FFF2-40B4-BE49-F238E27FC236}">
                    <a16:creationId xmlns:a16="http://schemas.microsoft.com/office/drawing/2014/main" id="{9CE11B9E-4E3C-4B5F-A07A-05641CBF2645}"/>
                  </a:ext>
                </a:extLst>
              </p:cNvPr>
              <p:cNvSpPr txBox="1"/>
              <p:nvPr/>
            </p:nvSpPr>
            <p:spPr>
              <a:xfrm rot="5400000">
                <a:off x="7100637" y="4304184"/>
                <a:ext cx="194368" cy="794122"/>
              </a:xfrm>
              <a:prstGeom prst="rect">
                <a:avLst/>
              </a:prstGeom>
            </p:spPr>
            <p:txBody>
              <a:bodyPr vert="vert270" wrap="square" lIns="0" tIns="635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50"/>
                  </a:spcBef>
                </a:pPr>
                <a:r>
                  <a:rPr lang="en-GB" sz="1000" spc="0" dirty="0">
                    <a:latin typeface="Calibri"/>
                    <a:cs typeface="Calibri"/>
                  </a:rPr>
                  <a:t>Roughness</a:t>
                </a:r>
                <a:endParaRPr sz="1000" dirty="0">
                  <a:latin typeface="Calibri"/>
                  <a:cs typeface="Calibri"/>
                </a:endParaRPr>
              </a:p>
            </p:txBody>
          </p:sp>
          <p:sp>
            <p:nvSpPr>
              <p:cNvPr id="152" name="object 47">
                <a:extLst>
                  <a:ext uri="{FF2B5EF4-FFF2-40B4-BE49-F238E27FC236}">
                    <a16:creationId xmlns:a16="http://schemas.microsoft.com/office/drawing/2014/main" id="{6B1060E7-E1D9-42B5-A62D-7A23D0B0D047}"/>
                  </a:ext>
                </a:extLst>
              </p:cNvPr>
              <p:cNvSpPr txBox="1"/>
              <p:nvPr/>
            </p:nvSpPr>
            <p:spPr>
              <a:xfrm rot="5400000">
                <a:off x="8125581" y="4304184"/>
                <a:ext cx="194368" cy="794122"/>
              </a:xfrm>
              <a:prstGeom prst="rect">
                <a:avLst/>
              </a:prstGeom>
            </p:spPr>
            <p:txBody>
              <a:bodyPr vert="vert270" wrap="square" lIns="0" tIns="635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50"/>
                  </a:spcBef>
                </a:pPr>
                <a:r>
                  <a:rPr lang="en-GB" sz="1000" spc="0" dirty="0">
                    <a:latin typeface="Calibri"/>
                    <a:cs typeface="Calibri"/>
                  </a:rPr>
                  <a:t>Specular</a:t>
                </a:r>
                <a:endParaRPr sz="1000" dirty="0">
                  <a:latin typeface="Calibri"/>
                  <a:cs typeface="Calibri"/>
                </a:endParaRPr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B0250921-051D-410F-9BA5-6DED6FC4A4FD}"/>
                </a:ext>
              </a:extLst>
            </p:cNvPr>
            <p:cNvGrpSpPr/>
            <p:nvPr/>
          </p:nvGrpSpPr>
          <p:grpSpPr>
            <a:xfrm>
              <a:off x="9070870" y="4456396"/>
              <a:ext cx="392857" cy="92414"/>
              <a:chOff x="8018920" y="2876806"/>
              <a:chExt cx="392857" cy="92414"/>
            </a:xfrm>
          </p:grpSpPr>
          <p:sp>
            <p:nvSpPr>
              <p:cNvPr id="145" name="bk object 70">
                <a:extLst>
                  <a:ext uri="{FF2B5EF4-FFF2-40B4-BE49-F238E27FC236}">
                    <a16:creationId xmlns:a16="http://schemas.microsoft.com/office/drawing/2014/main" id="{52626398-4EA9-48B2-87EA-EDBAD2CD5185}"/>
                  </a:ext>
                </a:extLst>
              </p:cNvPr>
              <p:cNvSpPr/>
              <p:nvPr/>
            </p:nvSpPr>
            <p:spPr>
              <a:xfrm>
                <a:off x="8018920" y="2911475"/>
                <a:ext cx="368873" cy="57745"/>
              </a:xfrm>
              <a:custGeom>
                <a:avLst/>
                <a:gdLst/>
                <a:ahLst/>
                <a:cxnLst/>
                <a:rect l="l" t="t" r="r" b="b"/>
                <a:pathLst>
                  <a:path w="171450">
                    <a:moveTo>
                      <a:pt x="0" y="0"/>
                    </a:moveTo>
                    <a:lnTo>
                      <a:pt x="171005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6" name="bk object 71">
                <a:extLst>
                  <a:ext uri="{FF2B5EF4-FFF2-40B4-BE49-F238E27FC236}">
                    <a16:creationId xmlns:a16="http://schemas.microsoft.com/office/drawing/2014/main" id="{3F9039DF-40E0-4461-950A-24F460AE76B1}"/>
                  </a:ext>
                </a:extLst>
              </p:cNvPr>
              <p:cNvSpPr/>
              <p:nvPr/>
            </p:nvSpPr>
            <p:spPr>
              <a:xfrm>
                <a:off x="8367032" y="2876806"/>
                <a:ext cx="44745" cy="73128"/>
              </a:xfrm>
              <a:custGeom>
                <a:avLst/>
                <a:gdLst/>
                <a:ahLst/>
                <a:cxnLst/>
                <a:rect l="l" t="t" r="r" b="b"/>
                <a:pathLst>
                  <a:path w="54610" h="60959">
                    <a:moveTo>
                      <a:pt x="0" y="0"/>
                    </a:moveTo>
                    <a:lnTo>
                      <a:pt x="10922" y="30187"/>
                    </a:lnTo>
                    <a:lnTo>
                      <a:pt x="0" y="60388"/>
                    </a:lnTo>
                    <a:lnTo>
                      <a:pt x="11795" y="51510"/>
                    </a:lnTo>
                    <a:lnTo>
                      <a:pt x="25577" y="43264"/>
                    </a:lnTo>
                    <a:lnTo>
                      <a:pt x="40140" y="36030"/>
                    </a:lnTo>
                    <a:lnTo>
                      <a:pt x="54279" y="30187"/>
                    </a:lnTo>
                    <a:lnTo>
                      <a:pt x="40140" y="24353"/>
                    </a:lnTo>
                    <a:lnTo>
                      <a:pt x="25577" y="17122"/>
                    </a:lnTo>
                    <a:lnTo>
                      <a:pt x="11795" y="88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889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65BFBD5-9541-442E-B6A3-AD9F53C9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EA8374C-E986-4DFE-8359-9002E9868299}" type="slidenum">
              <a:rPr lang="fr-FR" smtClean="0"/>
              <a:t>10</a:t>
            </a:fld>
            <a:endParaRPr lang="fr-F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F6C68E1-D24E-4C8A-8D6D-98036D30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and future work</a:t>
            </a:r>
            <a:endParaRPr lang="fr-F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A4578E-D6B5-447F-BFE0-B39F80D6C2D8}"/>
              </a:ext>
            </a:extLst>
          </p:cNvPr>
          <p:cNvSpPr txBox="1"/>
          <p:nvPr/>
        </p:nvSpPr>
        <p:spPr>
          <a:xfrm>
            <a:off x="381001" y="1020663"/>
            <a:ext cx="38671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What we have: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Neural material acquisition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Rendering loss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3D objects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Multiple image aggregation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9961E2-4403-4E71-A8AB-380670B9244B}"/>
              </a:ext>
            </a:extLst>
          </p:cNvPr>
          <p:cNvSpPr txBox="1"/>
          <p:nvPr/>
        </p:nvSpPr>
        <p:spPr>
          <a:xfrm>
            <a:off x="5437762" y="1020663"/>
            <a:ext cx="59160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What’s next?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Meaningful metric (</a:t>
            </a:r>
            <a:r>
              <a:rPr lang="fr-F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Lagunas et al. 19, </a:t>
            </a:r>
            <a:r>
              <a:rPr lang="en-GB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Gao et al</a:t>
            </a:r>
            <a:r>
              <a:rPr lang="fr-F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. 19</a:t>
            </a:r>
            <a:r>
              <a:rPr lang="en-GB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Differentiable rendering (</a:t>
            </a:r>
            <a:r>
              <a:rPr lang="fr-FR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Azinović</a:t>
            </a:r>
            <a:r>
              <a:rPr lang="fr-F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et al. 19</a:t>
            </a:r>
            <a:r>
              <a:rPr lang="en-GB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Scale (</a:t>
            </a:r>
            <a:r>
              <a:rPr lang="en-GB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Mazlov</a:t>
            </a:r>
            <a:r>
              <a:rPr lang="en-GB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et al. 19)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Real data (</a:t>
            </a:r>
            <a:r>
              <a:rPr lang="en-GB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Merzbach</a:t>
            </a:r>
            <a:r>
              <a:rPr lang="en-GB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et al. 19)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Uncalibrated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D7282-5FAE-4AE2-AA6A-34ACDB9D4678}"/>
              </a:ext>
            </a:extLst>
          </p:cNvPr>
          <p:cNvSpPr txBox="1"/>
          <p:nvPr/>
        </p:nvSpPr>
        <p:spPr>
          <a:xfrm>
            <a:off x="3832924" y="4858057"/>
            <a:ext cx="3212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What do you think ?</a:t>
            </a:r>
            <a:endParaRPr lang="fr-FR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66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65BFBD5-9541-442E-B6A3-AD9F53C9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74C-E986-4DFE-8359-9002E9868299}" type="slidenum">
              <a:rPr lang="fr-FR" smtClean="0"/>
              <a:t>2</a:t>
            </a:fld>
            <a:endParaRPr lang="fr-F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F6C68E1-D24E-4C8A-8D6D-98036D30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deep learning</a:t>
            </a:r>
            <a:endParaRPr lang="fr-FR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327DBBB-B765-4733-98AF-40C85C242859}"/>
              </a:ext>
            </a:extLst>
          </p:cNvPr>
          <p:cNvSpPr txBox="1">
            <a:spLocks/>
          </p:cNvSpPr>
          <p:nvPr/>
        </p:nvSpPr>
        <p:spPr>
          <a:xfrm>
            <a:off x="379271" y="1024842"/>
            <a:ext cx="6883997" cy="540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11013" indent="-205361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18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6783" indent="-3221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827" indent="-32404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3568" indent="-312741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7612" indent="-32404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2236" indent="-31650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38164" indent="-32592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56556" indent="-3183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8567" indent="-31650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2" indent="0">
              <a:buFont typeface="Wingdings" charset="2"/>
              <a:buNone/>
            </a:pPr>
            <a:r>
              <a:rPr lang="en-GB" sz="2374" dirty="0">
                <a:latin typeface="Segoe UI Light" panose="020B0502040204020203" pitchFamily="34" charset="0"/>
                <a:cs typeface="Segoe UI Light" panose="020B0502040204020203" pitchFamily="34" charset="0"/>
              </a:rPr>
              <a:t>“Pocket reflectometry” </a:t>
            </a:r>
          </a:p>
          <a:p>
            <a:pPr marL="5652" indent="0">
              <a:buFont typeface="Wingdings" charset="2"/>
              <a:buNone/>
            </a:pPr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Ren et al., 2011</a:t>
            </a:r>
          </a:p>
          <a:p>
            <a:pPr marL="5652" indent="0">
              <a:buFont typeface="Wingdings" charset="2"/>
              <a:buNone/>
            </a:pPr>
            <a:endParaRPr lang="en-GB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652" indent="0">
              <a:buFont typeface="Wingdings" charset="2"/>
              <a:buNone/>
            </a:pPr>
            <a:endParaRPr lang="en-GB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652" indent="0">
              <a:buFont typeface="Wingdings" charset="2"/>
              <a:buNone/>
            </a:pPr>
            <a:endParaRPr lang="fr-FR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652" indent="0">
              <a:buFont typeface="Wingdings" charset="2"/>
              <a:buNone/>
            </a:pPr>
            <a:r>
              <a:rPr lang="en-GB" sz="2374" dirty="0">
                <a:latin typeface="Segoe UI Light" panose="020B0502040204020203" pitchFamily="34" charset="0"/>
                <a:cs typeface="Segoe UI Light" panose="020B0502040204020203" pitchFamily="34" charset="0"/>
              </a:rPr>
              <a:t>“Reflectance </a:t>
            </a:r>
            <a:r>
              <a:rPr lang="en-GB" sz="2374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Modeling</a:t>
            </a:r>
            <a:r>
              <a:rPr lang="en-GB" sz="2374" dirty="0">
                <a:latin typeface="Segoe UI Light" panose="020B0502040204020203" pitchFamily="34" charset="0"/>
                <a:cs typeface="Segoe UI Light" panose="020B0502040204020203" pitchFamily="34" charset="0"/>
              </a:rPr>
              <a:t> by Neural Texture Synthesis”</a:t>
            </a:r>
          </a:p>
          <a:p>
            <a:pPr marL="5652" indent="0">
              <a:buFont typeface="Wingdings" charset="2"/>
              <a:buNone/>
            </a:pPr>
            <a:r>
              <a:rPr lang="en-GB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Aittala</a:t>
            </a:r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 et al., 2016</a:t>
            </a:r>
          </a:p>
          <a:p>
            <a:pPr marL="5652" indent="0">
              <a:buFont typeface="Wingdings" charset="2"/>
              <a:buNone/>
            </a:pPr>
            <a:endParaRPr lang="en-GB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652" indent="0">
              <a:buFont typeface="Wingdings" charset="2"/>
              <a:buNone/>
            </a:pPr>
            <a:endParaRPr lang="en-GB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652" indent="0">
              <a:buFont typeface="Wingdings" charset="2"/>
              <a:buNone/>
            </a:pPr>
            <a:endParaRPr lang="en-GB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652" indent="0">
              <a:buNone/>
            </a:pPr>
            <a:r>
              <a:rPr lang="en-GB" sz="2370" dirty="0">
                <a:latin typeface="Segoe UI Light" panose="020B0502040204020203" pitchFamily="34" charset="0"/>
                <a:cs typeface="Segoe UI Light" panose="020B0502040204020203" pitchFamily="34" charset="0"/>
              </a:rPr>
              <a:t>“Polarization imaging reflectometry in the wild“</a:t>
            </a:r>
          </a:p>
          <a:p>
            <a:pPr marL="5652" indent="0">
              <a:buNone/>
            </a:pPr>
            <a:r>
              <a:rPr lang="en-GB" sz="19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Riviere</a:t>
            </a:r>
            <a:r>
              <a:rPr lang="en-GB" sz="1900" dirty="0">
                <a:latin typeface="Segoe UI Light" panose="020B0502040204020203" pitchFamily="34" charset="0"/>
                <a:cs typeface="Segoe UI Light" panose="020B0502040204020203" pitchFamily="34" charset="0"/>
              </a:rPr>
              <a:t> et al., 2017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AB640CF-BF64-4541-9C0C-F92C89894A06}"/>
              </a:ext>
            </a:extLst>
          </p:cNvPr>
          <p:cNvGrpSpPr/>
          <p:nvPr/>
        </p:nvGrpSpPr>
        <p:grpSpPr>
          <a:xfrm>
            <a:off x="7750991" y="4716715"/>
            <a:ext cx="3304562" cy="1841815"/>
            <a:chOff x="6029128" y="2029261"/>
            <a:chExt cx="6532717" cy="364104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0BB9B5-77A1-49ED-9046-65B9D03D50DF}"/>
                </a:ext>
              </a:extLst>
            </p:cNvPr>
            <p:cNvSpPr txBox="1"/>
            <p:nvPr/>
          </p:nvSpPr>
          <p:spPr>
            <a:xfrm>
              <a:off x="6029128" y="5001026"/>
              <a:ext cx="6532717" cy="669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Natural light polarization </a:t>
              </a:r>
              <a:endParaRPr lang="fr-FR" sz="16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A3DC135-AB4F-4F4C-B22D-BE6042991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9172" y="2029261"/>
              <a:ext cx="4483100" cy="298873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5651A1-8874-4A1D-B4A3-A2033ABE4C76}"/>
              </a:ext>
            </a:extLst>
          </p:cNvPr>
          <p:cNvGrpSpPr/>
          <p:nvPr/>
        </p:nvGrpSpPr>
        <p:grpSpPr>
          <a:xfrm>
            <a:off x="8206698" y="1013318"/>
            <a:ext cx="2393147" cy="1465197"/>
            <a:chOff x="7515367" y="2719116"/>
            <a:chExt cx="4293508" cy="262868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8E516C6-DAAC-404C-99D3-2D4F2A134C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4608"/>
            <a:stretch/>
          </p:blipFill>
          <p:spPr>
            <a:xfrm>
              <a:off x="7724186" y="2719116"/>
              <a:ext cx="3538327" cy="218608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5D3B40-1C8D-40FB-B0C6-03917F24921A}"/>
                </a:ext>
              </a:extLst>
            </p:cNvPr>
            <p:cNvSpPr txBox="1"/>
            <p:nvPr/>
          </p:nvSpPr>
          <p:spPr>
            <a:xfrm>
              <a:off x="7515367" y="4905202"/>
              <a:ext cx="4293508" cy="442602"/>
            </a:xfrm>
            <a:prstGeom prst="rect">
              <a:avLst/>
            </a:prstGeom>
            <a:noFill/>
          </p:spPr>
          <p:txBody>
            <a:bodyPr wrap="square" lIns="85451" rIns="85451" rtlCol="0">
              <a:noAutofit/>
            </a:bodyPr>
            <a:lstStyle/>
            <a:p>
              <a:pPr algn="ctr" eaLnBrk="0" hangingPunct="0">
                <a:buSzPct val="100000"/>
              </a:pPr>
              <a:r>
                <a:rPr lang="en-GB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Matrix of known materials</a:t>
              </a:r>
              <a:endParaRPr lang="fr-FR" sz="16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B58BF6-A0F2-4B61-8DA1-20E5B79D4885}"/>
              </a:ext>
            </a:extLst>
          </p:cNvPr>
          <p:cNvGrpSpPr/>
          <p:nvPr/>
        </p:nvGrpSpPr>
        <p:grpSpPr>
          <a:xfrm rot="16200000">
            <a:off x="8587661" y="2021613"/>
            <a:ext cx="1616269" cy="3227329"/>
            <a:chOff x="7923041" y="926076"/>
            <a:chExt cx="2682382" cy="552089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A196EA5-2E55-4886-9361-ACCA9D13F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1087" y="4142126"/>
              <a:ext cx="2314336" cy="23048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DA0D830-9E29-4EAD-9080-1E21C41D9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1086" y="926077"/>
              <a:ext cx="2314336" cy="2330423"/>
            </a:xfrm>
            <a:prstGeom prst="rect">
              <a:avLst/>
            </a:prstGeom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CAD94E2-3178-4CCC-B4E6-5313959C1364}"/>
                </a:ext>
              </a:extLst>
            </p:cNvPr>
            <p:cNvCxnSpPr>
              <a:cxnSpLocks/>
              <a:stCxn id="18" idx="2"/>
              <a:endCxn id="16" idx="0"/>
            </p:cNvCxnSpPr>
            <p:nvPr/>
          </p:nvCxnSpPr>
          <p:spPr>
            <a:xfrm rot="5400000">
              <a:off x="9005443" y="3699314"/>
              <a:ext cx="885626" cy="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AC96C34-7145-4FE7-A193-B5AB1E9AA013}"/>
                </a:ext>
              </a:extLst>
            </p:cNvPr>
            <p:cNvSpPr txBox="1"/>
            <p:nvPr/>
          </p:nvSpPr>
          <p:spPr>
            <a:xfrm rot="5400000">
              <a:off x="5366150" y="3482967"/>
              <a:ext cx="5520889" cy="407108"/>
            </a:xfrm>
            <a:prstGeom prst="rect">
              <a:avLst/>
            </a:prstGeom>
            <a:noFill/>
          </p:spPr>
          <p:txBody>
            <a:bodyPr wrap="none" lIns="85451" rIns="85451" rtlCol="0">
              <a:noAutofit/>
            </a:bodyPr>
            <a:lstStyle/>
            <a:p>
              <a:pPr algn="ctr" eaLnBrk="0" hangingPunct="0">
                <a:buSzPct val="100000"/>
              </a:pPr>
              <a:r>
                <a:rPr lang="en-GB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Self repetitive materials</a:t>
              </a:r>
              <a:endParaRPr lang="fr-FR" sz="16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4747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65BFBD5-9541-442E-B6A3-AD9F53C9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74C-E986-4DFE-8359-9002E9868299}" type="slidenum">
              <a:rPr lang="fr-FR" smtClean="0"/>
              <a:t>3</a:t>
            </a:fld>
            <a:endParaRPr lang="fr-FR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EDA2918D-6776-4535-A82D-DCE6258A5F4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81494" y="1057975"/>
            <a:ext cx="8095608" cy="1236732"/>
          </a:xfrm>
        </p:spPr>
        <p:txBody>
          <a:bodyPr anchor="ctr">
            <a:noAutofit/>
          </a:bodyPr>
          <a:lstStyle/>
          <a:p>
            <a:pPr marL="4762" indent="0" algn="just">
              <a:buNone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Modeling surface appearance from a single photograph using self-augmented convolutional neural networks</a:t>
            </a:r>
          </a:p>
          <a:p>
            <a:pPr marL="4762" indent="0" algn="just">
              <a:buNone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Li et al.,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Siggraph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10922-A044-4B14-9B76-E6D7D2009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159" y="384598"/>
            <a:ext cx="2887288" cy="191010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F6C68E1-D24E-4C8A-8D6D-98036D30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generation for material acquisition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DADE3A-2746-4F20-BADA-906FD498C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788" y="2384454"/>
            <a:ext cx="8173676" cy="397189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EF843B1-1565-4339-90A2-CD2591AA035B}"/>
              </a:ext>
            </a:extLst>
          </p:cNvPr>
          <p:cNvGrpSpPr/>
          <p:nvPr/>
        </p:nvGrpSpPr>
        <p:grpSpPr>
          <a:xfrm>
            <a:off x="5737860" y="4176395"/>
            <a:ext cx="4586943" cy="708026"/>
            <a:chOff x="5737860" y="4176395"/>
            <a:chExt cx="4586943" cy="70802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FBC7E6F-3326-47F7-B283-D972F96F2285}"/>
                </a:ext>
              </a:extLst>
            </p:cNvPr>
            <p:cNvSpPr/>
            <p:nvPr/>
          </p:nvSpPr>
          <p:spPr>
            <a:xfrm>
              <a:off x="5737860" y="4541521"/>
              <a:ext cx="4586943" cy="342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CEC7D2-F085-4BDD-85D4-54054BF8A3A5}"/>
                </a:ext>
              </a:extLst>
            </p:cNvPr>
            <p:cNvSpPr/>
            <p:nvPr/>
          </p:nvSpPr>
          <p:spPr>
            <a:xfrm>
              <a:off x="7880971" y="4176395"/>
              <a:ext cx="396131" cy="4489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A125F-4BB5-462B-A249-C5DBCC594206}"/>
              </a:ext>
            </a:extLst>
          </p:cNvPr>
          <p:cNvSpPr/>
          <p:nvPr/>
        </p:nvSpPr>
        <p:spPr>
          <a:xfrm>
            <a:off x="3558540" y="4541520"/>
            <a:ext cx="6766263" cy="2179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076733-0157-44C5-B451-CB8E90C9C2D1}"/>
              </a:ext>
            </a:extLst>
          </p:cNvPr>
          <p:cNvGrpSpPr/>
          <p:nvPr/>
        </p:nvGrpSpPr>
        <p:grpSpPr>
          <a:xfrm>
            <a:off x="1956788" y="4176394"/>
            <a:ext cx="6564912" cy="2402206"/>
            <a:chOff x="1956788" y="4176394"/>
            <a:chExt cx="6564912" cy="240220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3175485-FBFC-43AD-AD23-B38BFAB31FE3}"/>
                </a:ext>
              </a:extLst>
            </p:cNvPr>
            <p:cNvSpPr/>
            <p:nvPr/>
          </p:nvSpPr>
          <p:spPr>
            <a:xfrm>
              <a:off x="1956788" y="4254500"/>
              <a:ext cx="6564912" cy="2324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02CDDFB-C2E9-4B7B-85DF-0E502CECB913}"/>
                </a:ext>
              </a:extLst>
            </p:cNvPr>
            <p:cNvSpPr/>
            <p:nvPr/>
          </p:nvSpPr>
          <p:spPr>
            <a:xfrm>
              <a:off x="3954382" y="4176394"/>
              <a:ext cx="4478418" cy="538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1378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65BFBD5-9541-442E-B6A3-AD9F53C9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74C-E986-4DFE-8359-9002E9868299}" type="slidenum">
              <a:rPr lang="fr-FR" smtClean="0"/>
              <a:t>4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10922-A044-4B14-9B76-E6D7D2009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159" y="384598"/>
            <a:ext cx="2887288" cy="191010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F6C68E1-D24E-4C8A-8D6D-98036D30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generation for material acquisition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DADE3A-2746-4F20-BADA-906FD498C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788" y="2384454"/>
            <a:ext cx="8173676" cy="397189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EF843B1-1565-4339-90A2-CD2591AA035B}"/>
              </a:ext>
            </a:extLst>
          </p:cNvPr>
          <p:cNvGrpSpPr/>
          <p:nvPr/>
        </p:nvGrpSpPr>
        <p:grpSpPr>
          <a:xfrm>
            <a:off x="5737860" y="4176395"/>
            <a:ext cx="4586943" cy="708026"/>
            <a:chOff x="5737860" y="4176395"/>
            <a:chExt cx="4586943" cy="70802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FBC7E6F-3326-47F7-B283-D972F96F2285}"/>
                </a:ext>
              </a:extLst>
            </p:cNvPr>
            <p:cNvSpPr/>
            <p:nvPr/>
          </p:nvSpPr>
          <p:spPr>
            <a:xfrm>
              <a:off x="5737860" y="4541521"/>
              <a:ext cx="4586943" cy="342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CEC7D2-F085-4BDD-85D4-54054BF8A3A5}"/>
                </a:ext>
              </a:extLst>
            </p:cNvPr>
            <p:cNvSpPr/>
            <p:nvPr/>
          </p:nvSpPr>
          <p:spPr>
            <a:xfrm>
              <a:off x="7880971" y="4176395"/>
              <a:ext cx="396131" cy="4489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A125F-4BB5-462B-A249-C5DBCC594206}"/>
              </a:ext>
            </a:extLst>
          </p:cNvPr>
          <p:cNvSpPr/>
          <p:nvPr/>
        </p:nvSpPr>
        <p:spPr>
          <a:xfrm>
            <a:off x="3558540" y="4541520"/>
            <a:ext cx="6766263" cy="2179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076733-0157-44C5-B451-CB8E90C9C2D1}"/>
              </a:ext>
            </a:extLst>
          </p:cNvPr>
          <p:cNvGrpSpPr/>
          <p:nvPr/>
        </p:nvGrpSpPr>
        <p:grpSpPr>
          <a:xfrm>
            <a:off x="1956788" y="4176394"/>
            <a:ext cx="6564912" cy="2402206"/>
            <a:chOff x="1956788" y="4176394"/>
            <a:chExt cx="6564912" cy="240220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3175485-FBFC-43AD-AD23-B38BFAB31FE3}"/>
                </a:ext>
              </a:extLst>
            </p:cNvPr>
            <p:cNvSpPr/>
            <p:nvPr/>
          </p:nvSpPr>
          <p:spPr>
            <a:xfrm>
              <a:off x="1956788" y="4254500"/>
              <a:ext cx="6564912" cy="2324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02CDDFB-C2E9-4B7B-85DF-0E502CECB913}"/>
                </a:ext>
              </a:extLst>
            </p:cNvPr>
            <p:cNvSpPr/>
            <p:nvPr/>
          </p:nvSpPr>
          <p:spPr>
            <a:xfrm>
              <a:off x="3954382" y="4176394"/>
              <a:ext cx="4478418" cy="538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E35D86CB-5496-4A3A-8721-62B1F37F751A}"/>
              </a:ext>
            </a:extLst>
          </p:cNvPr>
          <p:cNvSpPr txBox="1">
            <a:spLocks/>
          </p:cNvSpPr>
          <p:nvPr/>
        </p:nvSpPr>
        <p:spPr>
          <a:xfrm>
            <a:off x="181494" y="1057975"/>
            <a:ext cx="8095608" cy="1236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" indent="0" algn="just">
              <a:buFont typeface="Arial" panose="020B0604020202020204" pitchFamily="34" charset="0"/>
              <a:buNone/>
            </a:pPr>
            <a:r>
              <a:rPr lang="en-US" sz="2000">
                <a:latin typeface="Segoe UI Light" panose="020B0502040204020203" pitchFamily="34" charset="0"/>
                <a:cs typeface="Segoe UI Light" panose="020B0502040204020203" pitchFamily="34" charset="0"/>
              </a:rPr>
              <a:t>Modeling surface appearance from a single photograph using self-augmented convolutional neural networks</a:t>
            </a:r>
          </a:p>
          <a:p>
            <a:pPr marL="4762" indent="0" algn="just">
              <a:buFont typeface="Arial" panose="020B0604020202020204" pitchFamily="34" charset="0"/>
              <a:buNone/>
            </a:pPr>
            <a:r>
              <a:rPr lang="en-US" sz="2000">
                <a:latin typeface="Segoe UI Light" panose="020B0502040204020203" pitchFamily="34" charset="0"/>
                <a:cs typeface="Segoe UI Light" panose="020B0502040204020203" pitchFamily="34" charset="0"/>
              </a:rPr>
              <a:t>Li et al., Siggraph 2017</a:t>
            </a: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76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65BFBD5-9541-442E-B6A3-AD9F53C9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74C-E986-4DFE-8359-9002E9868299}" type="slidenum">
              <a:rPr lang="fr-FR" smtClean="0"/>
              <a:t>5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10922-A044-4B14-9B76-E6D7D2009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159" y="384598"/>
            <a:ext cx="2887288" cy="191010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F6C68E1-D24E-4C8A-8D6D-98036D30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generation for material acquisition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DADE3A-2746-4F20-BADA-906FD498C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788" y="2384454"/>
            <a:ext cx="8173676" cy="39718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02C3CE-003C-4E10-927C-7972CA1BBD22}"/>
              </a:ext>
            </a:extLst>
          </p:cNvPr>
          <p:cNvSpPr/>
          <p:nvPr/>
        </p:nvSpPr>
        <p:spPr>
          <a:xfrm>
            <a:off x="3558540" y="4914900"/>
            <a:ext cx="6766263" cy="1806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F32078-F8E1-41F1-85D7-57B85EDB81C3}"/>
              </a:ext>
            </a:extLst>
          </p:cNvPr>
          <p:cNvGrpSpPr/>
          <p:nvPr/>
        </p:nvGrpSpPr>
        <p:grpSpPr>
          <a:xfrm>
            <a:off x="4893971" y="4176395"/>
            <a:ext cx="3526130" cy="738505"/>
            <a:chOff x="4893971" y="4176395"/>
            <a:chExt cx="3526130" cy="73850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B44EBA-55C5-46E7-B3B0-763CB87ECCBD}"/>
                </a:ext>
              </a:extLst>
            </p:cNvPr>
            <p:cNvSpPr/>
            <p:nvPr/>
          </p:nvSpPr>
          <p:spPr>
            <a:xfrm>
              <a:off x="7880971" y="4176395"/>
              <a:ext cx="396131" cy="4489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7622DF-0904-4945-96F5-2E7F9FA55509}"/>
                </a:ext>
              </a:extLst>
            </p:cNvPr>
            <p:cNvSpPr/>
            <p:nvPr/>
          </p:nvSpPr>
          <p:spPr>
            <a:xfrm>
              <a:off x="4893971" y="4549775"/>
              <a:ext cx="3526130" cy="365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D3943C8-3D6B-40C3-A086-A57BC9AC698B}"/>
              </a:ext>
            </a:extLst>
          </p:cNvPr>
          <p:cNvSpPr txBox="1">
            <a:spLocks/>
          </p:cNvSpPr>
          <p:nvPr/>
        </p:nvSpPr>
        <p:spPr>
          <a:xfrm>
            <a:off x="181494" y="1057975"/>
            <a:ext cx="8095608" cy="1236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" indent="0" algn="just">
              <a:buFont typeface="Arial" panose="020B0604020202020204" pitchFamily="34" charset="0"/>
              <a:buNone/>
            </a:pPr>
            <a:r>
              <a:rPr lang="en-US" sz="2000">
                <a:latin typeface="Segoe UI Light" panose="020B0502040204020203" pitchFamily="34" charset="0"/>
                <a:cs typeface="Segoe UI Light" panose="020B0502040204020203" pitchFamily="34" charset="0"/>
              </a:rPr>
              <a:t>Modeling surface appearance from a single photograph using self-augmented convolutional neural networks</a:t>
            </a:r>
          </a:p>
          <a:p>
            <a:pPr marL="4762" indent="0" algn="just">
              <a:buFont typeface="Arial" panose="020B0604020202020204" pitchFamily="34" charset="0"/>
              <a:buNone/>
            </a:pPr>
            <a:r>
              <a:rPr lang="en-US" sz="2000">
                <a:latin typeface="Segoe UI Light" panose="020B0502040204020203" pitchFamily="34" charset="0"/>
                <a:cs typeface="Segoe UI Light" panose="020B0502040204020203" pitchFamily="34" charset="0"/>
              </a:rPr>
              <a:t>Li et al., Siggraph 2017</a:t>
            </a: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6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65BFBD5-9541-442E-B6A3-AD9F53C9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74C-E986-4DFE-8359-9002E9868299}" type="slidenum">
              <a:rPr lang="fr-FR" smtClean="0"/>
              <a:t>6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10922-A044-4B14-9B76-E6D7D2009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159" y="384598"/>
            <a:ext cx="2887288" cy="191010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F6C68E1-D24E-4C8A-8D6D-98036D30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generation for material acquisition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DADE3A-2746-4F20-BADA-906FD498C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788" y="2384454"/>
            <a:ext cx="8173676" cy="397189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5F32078-F8E1-41F1-85D7-57B85EDB81C3}"/>
              </a:ext>
            </a:extLst>
          </p:cNvPr>
          <p:cNvGrpSpPr/>
          <p:nvPr/>
        </p:nvGrpSpPr>
        <p:grpSpPr>
          <a:xfrm>
            <a:off x="4893971" y="4176395"/>
            <a:ext cx="3526130" cy="738505"/>
            <a:chOff x="4893971" y="4176395"/>
            <a:chExt cx="3526130" cy="73850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B44EBA-55C5-46E7-B3B0-763CB87ECCBD}"/>
                </a:ext>
              </a:extLst>
            </p:cNvPr>
            <p:cNvSpPr/>
            <p:nvPr/>
          </p:nvSpPr>
          <p:spPr>
            <a:xfrm>
              <a:off x="7880971" y="4176395"/>
              <a:ext cx="396131" cy="4489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7622DF-0904-4945-96F5-2E7F9FA55509}"/>
                </a:ext>
              </a:extLst>
            </p:cNvPr>
            <p:cNvSpPr/>
            <p:nvPr/>
          </p:nvSpPr>
          <p:spPr>
            <a:xfrm>
              <a:off x="4893971" y="4549775"/>
              <a:ext cx="3526130" cy="365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221F38B-A143-4C7D-93A3-6FC8A9C5A694}"/>
              </a:ext>
            </a:extLst>
          </p:cNvPr>
          <p:cNvSpPr txBox="1">
            <a:spLocks/>
          </p:cNvSpPr>
          <p:nvPr/>
        </p:nvSpPr>
        <p:spPr>
          <a:xfrm>
            <a:off x="181494" y="1057975"/>
            <a:ext cx="8095608" cy="1236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" indent="0" algn="just">
              <a:buFont typeface="Arial" panose="020B0604020202020204" pitchFamily="34" charset="0"/>
              <a:buNone/>
            </a:pPr>
            <a:r>
              <a:rPr lang="en-US" sz="2000">
                <a:latin typeface="Segoe UI Light" panose="020B0502040204020203" pitchFamily="34" charset="0"/>
                <a:cs typeface="Segoe UI Light" panose="020B0502040204020203" pitchFamily="34" charset="0"/>
              </a:rPr>
              <a:t>Modeling surface appearance from a single photograph using self-augmented convolutional neural networks</a:t>
            </a:r>
          </a:p>
          <a:p>
            <a:pPr marL="4762" indent="0" algn="just">
              <a:buFont typeface="Arial" panose="020B0604020202020204" pitchFamily="34" charset="0"/>
              <a:buNone/>
            </a:pPr>
            <a:r>
              <a:rPr lang="en-US" sz="2000">
                <a:latin typeface="Segoe UI Light" panose="020B0502040204020203" pitchFamily="34" charset="0"/>
                <a:cs typeface="Segoe UI Light" panose="020B0502040204020203" pitchFamily="34" charset="0"/>
              </a:rPr>
              <a:t>Li et al., Siggraph 2017</a:t>
            </a: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66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65BFBD5-9541-442E-B6A3-AD9F53C9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74C-E986-4DFE-8359-9002E9868299}" type="slidenum">
              <a:rPr lang="fr-FR" smtClean="0"/>
              <a:t>7</a:t>
            </a:fld>
            <a:endParaRPr lang="fr-FR"/>
          </a:p>
        </p:txBody>
      </p:sp>
      <p:sp>
        <p:nvSpPr>
          <p:cNvPr id="76" name="Text Placeholder 1">
            <a:extLst>
              <a:ext uri="{FF2B5EF4-FFF2-40B4-BE49-F238E27FC236}">
                <a16:creationId xmlns:a16="http://schemas.microsoft.com/office/drawing/2014/main" id="{6A780428-CC92-44DA-8713-BA293711FA0B}"/>
              </a:ext>
            </a:extLst>
          </p:cNvPr>
          <p:cNvSpPr txBox="1">
            <a:spLocks/>
          </p:cNvSpPr>
          <p:nvPr/>
        </p:nvSpPr>
        <p:spPr>
          <a:xfrm>
            <a:off x="6502276" y="780117"/>
            <a:ext cx="5273566" cy="1290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" indent="0" algn="just">
              <a:buFont typeface="Arial" panose="020B0604020202020204" pitchFamily="34" charset="0"/>
              <a:buNone/>
            </a:pPr>
            <a:r>
              <a:rPr lang="en-GB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Materials for Masses: SVBRDF Acquisition with a Single Mobile Phone Image</a:t>
            </a:r>
          </a:p>
          <a:p>
            <a:pPr marL="4762" indent="0" algn="just">
              <a:buFont typeface="Arial" panose="020B0604020202020204" pitchFamily="34" charset="0"/>
              <a:buNone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Li et al, ECCV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02D01-2D9F-4DF7-8908-E3517419C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579" y="1306896"/>
            <a:ext cx="1627190" cy="1447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309DDE-439F-4222-A0D4-5560C41FD7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21"/>
          <a:stretch/>
        </p:blipFill>
        <p:spPr>
          <a:xfrm>
            <a:off x="10482391" y="1323539"/>
            <a:ext cx="1463417" cy="144739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F6C68E1-D24E-4C8A-8D6D-98036D30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Synthetic training, flash and distance metric</a:t>
            </a:r>
            <a:endParaRPr lang="fr-FR" dirty="0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E0FB614A-8F75-435A-B708-1A966058AC78}"/>
              </a:ext>
            </a:extLst>
          </p:cNvPr>
          <p:cNvSpPr txBox="1">
            <a:spLocks/>
          </p:cNvSpPr>
          <p:nvPr/>
        </p:nvSpPr>
        <p:spPr>
          <a:xfrm>
            <a:off x="187581" y="864412"/>
            <a:ext cx="5028069" cy="1121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2" indent="0" algn="just">
              <a:buFont typeface="Arial" panose="020B0604020202020204" pitchFamily="34" charset="0"/>
              <a:buNone/>
            </a:pPr>
            <a:r>
              <a:rPr lang="en-GB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Single-image </a:t>
            </a:r>
            <a:r>
              <a:rPr lang="en-GB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svbrdf</a:t>
            </a:r>
            <a:r>
              <a:rPr lang="en-GB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capture with a rendering-aware deep network</a:t>
            </a: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652" indent="0" algn="just">
              <a:buFont typeface="Arial" panose="020B0604020202020204" pitchFamily="34" charset="0"/>
              <a:buNone/>
            </a:pP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Deschaintre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et al.,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Siggraph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2018</a:t>
            </a:r>
          </a:p>
        </p:txBody>
      </p: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6CC03BF8-9AF7-4A01-8AE6-95CBC112F234}"/>
              </a:ext>
            </a:extLst>
          </p:cNvPr>
          <p:cNvGrpSpPr/>
          <p:nvPr/>
        </p:nvGrpSpPr>
        <p:grpSpPr>
          <a:xfrm>
            <a:off x="1498329" y="2941263"/>
            <a:ext cx="9576071" cy="3703355"/>
            <a:chOff x="749029" y="2519428"/>
            <a:chExt cx="9921445" cy="3836922"/>
          </a:xfrm>
        </p:grpSpPr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1CC71998-35A2-4708-A0E6-81A462D6D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2009" y="4549122"/>
              <a:ext cx="1807228" cy="1807228"/>
            </a:xfrm>
            <a:prstGeom prst="rect">
              <a:avLst/>
            </a:prstGeom>
          </p:spPr>
        </p:pic>
        <p:pic>
          <p:nvPicPr>
            <p:cNvPr id="179" name="Picture 178">
              <a:extLst>
                <a:ext uri="{FF2B5EF4-FFF2-40B4-BE49-F238E27FC236}">
                  <a16:creationId xmlns:a16="http://schemas.microsoft.com/office/drawing/2014/main" id="{A9905BF9-B690-4ECD-9595-C4B01932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2862" y="2660562"/>
              <a:ext cx="1816376" cy="1816376"/>
            </a:xfrm>
            <a:prstGeom prst="rect">
              <a:avLst/>
            </a:prstGeom>
          </p:spPr>
        </p:pic>
        <p:pic>
          <p:nvPicPr>
            <p:cNvPr id="180" name="Picture 179">
              <a:extLst>
                <a:ext uri="{FF2B5EF4-FFF2-40B4-BE49-F238E27FC236}">
                  <a16:creationId xmlns:a16="http://schemas.microsoft.com/office/drawing/2014/main" id="{E2C45C77-5E04-4A4D-9630-78DE359AE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029" y="2890071"/>
              <a:ext cx="1386671" cy="1386671"/>
            </a:xfrm>
            <a:prstGeom prst="rect">
              <a:avLst/>
            </a:prstGeom>
          </p:spPr>
        </p:pic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B7DE9E58-F0CA-4C96-BEF4-067B01AC6FEA}"/>
                </a:ext>
              </a:extLst>
            </p:cNvPr>
            <p:cNvCxnSpPr>
              <a:cxnSpLocks/>
            </p:cNvCxnSpPr>
            <p:nvPr/>
          </p:nvCxnSpPr>
          <p:spPr>
            <a:xfrm>
              <a:off x="2273547" y="3578646"/>
              <a:ext cx="489108" cy="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Rectangle: Rounded Corners 181">
              <a:extLst>
                <a:ext uri="{FF2B5EF4-FFF2-40B4-BE49-F238E27FC236}">
                  <a16:creationId xmlns:a16="http://schemas.microsoft.com/office/drawing/2014/main" id="{E7B4B254-649E-4373-9580-048D885B603E}"/>
                </a:ext>
              </a:extLst>
            </p:cNvPr>
            <p:cNvSpPr/>
            <p:nvPr/>
          </p:nvSpPr>
          <p:spPr>
            <a:xfrm rot="16200000">
              <a:off x="2424879" y="3386213"/>
              <a:ext cx="1237071" cy="384867"/>
            </a:xfrm>
            <a:prstGeom prst="roundRect">
              <a:avLst/>
            </a:prstGeom>
            <a:solidFill>
              <a:srgbClr val="D7D2CB"/>
            </a:solidFill>
            <a:ln w="6350" cmpd="sng">
              <a:noFill/>
              <a:miter lim="800000"/>
              <a:headEnd/>
              <a:tailEnd/>
            </a:ln>
          </p:spPr>
          <p:txBody>
            <a:bodyPr wrap="square" lIns="85451" rIns="85451" rtlCol="0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374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CNN</a:t>
              </a:r>
              <a:endParaRPr lang="fr-FR" sz="2374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F4F15863-B923-4158-846F-FD9038F688CB}"/>
                </a:ext>
              </a:extLst>
            </p:cNvPr>
            <p:cNvGrpSpPr/>
            <p:nvPr/>
          </p:nvGrpSpPr>
          <p:grpSpPr>
            <a:xfrm>
              <a:off x="3972430" y="2884810"/>
              <a:ext cx="1389851" cy="1389850"/>
              <a:chOff x="3494268" y="1177019"/>
              <a:chExt cx="3619448" cy="3619446"/>
            </a:xfrm>
          </p:grpSpPr>
          <p:pic>
            <p:nvPicPr>
              <p:cNvPr id="184" name="Picture 183">
                <a:extLst>
                  <a:ext uri="{FF2B5EF4-FFF2-40B4-BE49-F238E27FC236}">
                    <a16:creationId xmlns:a16="http://schemas.microsoft.com/office/drawing/2014/main" id="{D41EE47F-817D-4443-8AAC-B5EE1B56D3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4269" y="1177019"/>
                <a:ext cx="1809723" cy="1809723"/>
              </a:xfrm>
              <a:prstGeom prst="rect">
                <a:avLst/>
              </a:prstGeom>
            </p:spPr>
          </p:pic>
          <p:pic>
            <p:nvPicPr>
              <p:cNvPr id="185" name="Picture 184">
                <a:extLst>
                  <a:ext uri="{FF2B5EF4-FFF2-40B4-BE49-F238E27FC236}">
                    <a16:creationId xmlns:a16="http://schemas.microsoft.com/office/drawing/2014/main" id="{C12388E4-75EC-4D94-BE50-CFCA52C342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3992" y="1177019"/>
                <a:ext cx="1809724" cy="1809724"/>
              </a:xfrm>
              <a:prstGeom prst="rect">
                <a:avLst/>
              </a:prstGeom>
            </p:spPr>
          </p:pic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5CD6EC44-000B-455C-A428-737CB4057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4268" y="2986742"/>
                <a:ext cx="1809723" cy="1809723"/>
              </a:xfrm>
              <a:prstGeom prst="rect">
                <a:avLst/>
              </a:prstGeom>
            </p:spPr>
          </p:pic>
          <p:pic>
            <p:nvPicPr>
              <p:cNvPr id="187" name="Picture 186">
                <a:extLst>
                  <a:ext uri="{FF2B5EF4-FFF2-40B4-BE49-F238E27FC236}">
                    <a16:creationId xmlns:a16="http://schemas.microsoft.com/office/drawing/2014/main" id="{81BA4C10-3233-4CCE-8A28-D53E825EE2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3992" y="2986741"/>
                <a:ext cx="1809723" cy="1809723"/>
              </a:xfrm>
              <a:prstGeom prst="rect">
                <a:avLst/>
              </a:prstGeom>
            </p:spPr>
          </p:pic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25810434-AB60-4C8D-8130-79BC2F2F365F}"/>
                </a:ext>
              </a:extLst>
            </p:cNvPr>
            <p:cNvGrpSpPr/>
            <p:nvPr/>
          </p:nvGrpSpPr>
          <p:grpSpPr>
            <a:xfrm>
              <a:off x="3972432" y="4794250"/>
              <a:ext cx="1389851" cy="1389851"/>
              <a:chOff x="2399303" y="3358854"/>
              <a:chExt cx="2469872" cy="2469872"/>
            </a:xfrm>
          </p:grpSpPr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DE632255-A820-4ADB-8B6B-AE68FEE4F9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4239" y="4593790"/>
                <a:ext cx="1234936" cy="1234936"/>
              </a:xfrm>
              <a:prstGeom prst="rect">
                <a:avLst/>
              </a:prstGeom>
            </p:spPr>
          </p:pic>
          <p:pic>
            <p:nvPicPr>
              <p:cNvPr id="190" name="Picture 189">
                <a:extLst>
                  <a:ext uri="{FF2B5EF4-FFF2-40B4-BE49-F238E27FC236}">
                    <a16:creationId xmlns:a16="http://schemas.microsoft.com/office/drawing/2014/main" id="{D936AE25-8902-4398-BE1B-21311A144D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9303" y="3358854"/>
                <a:ext cx="1234936" cy="1234936"/>
              </a:xfrm>
              <a:prstGeom prst="rect">
                <a:avLst/>
              </a:prstGeom>
            </p:spPr>
          </p:pic>
          <p:pic>
            <p:nvPicPr>
              <p:cNvPr id="191" name="Picture 190">
                <a:extLst>
                  <a:ext uri="{FF2B5EF4-FFF2-40B4-BE49-F238E27FC236}">
                    <a16:creationId xmlns:a16="http://schemas.microsoft.com/office/drawing/2014/main" id="{D0CC5285-66A8-4177-9E5E-21C675A888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4239" y="3358854"/>
                <a:ext cx="1234936" cy="1234936"/>
              </a:xfrm>
              <a:prstGeom prst="rect">
                <a:avLst/>
              </a:prstGeom>
            </p:spPr>
          </p:pic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EBDDC776-1E4C-4EC8-8A52-7CDC90AF8B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9303" y="4593790"/>
                <a:ext cx="1234936" cy="1234936"/>
              </a:xfrm>
              <a:prstGeom prst="rect">
                <a:avLst/>
              </a:prstGeom>
            </p:spPr>
          </p:pic>
        </p:grp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F61AC463-C5D4-4ACA-ADE7-9F61E7F1F0C3}"/>
                </a:ext>
              </a:extLst>
            </p:cNvPr>
            <p:cNvCxnSpPr>
              <a:cxnSpLocks/>
            </p:cNvCxnSpPr>
            <p:nvPr/>
          </p:nvCxnSpPr>
          <p:spPr>
            <a:xfrm>
              <a:off x="3299839" y="3578645"/>
              <a:ext cx="602345" cy="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Rectangle: Rounded Corners 193">
              <a:extLst>
                <a:ext uri="{FF2B5EF4-FFF2-40B4-BE49-F238E27FC236}">
                  <a16:creationId xmlns:a16="http://schemas.microsoft.com/office/drawing/2014/main" id="{4BCA65F5-8563-47CD-BEB2-6A2FBC6ADAF5}"/>
                </a:ext>
              </a:extLst>
            </p:cNvPr>
            <p:cNvSpPr/>
            <p:nvPr/>
          </p:nvSpPr>
          <p:spPr>
            <a:xfrm rot="16200000">
              <a:off x="6074013" y="3158152"/>
              <a:ext cx="1764742" cy="769562"/>
            </a:xfrm>
            <a:prstGeom prst="roundRect">
              <a:avLst/>
            </a:prstGeom>
            <a:solidFill>
              <a:srgbClr val="D7D2CB"/>
            </a:solidFill>
            <a:ln w="6350" cmpd="sng">
              <a:noFill/>
              <a:miter lim="800000"/>
              <a:headEnd/>
              <a:tailEnd/>
            </a:ln>
          </p:spPr>
          <p:txBody>
            <a:bodyPr wrap="square" lIns="85451" rIns="85451" rtlCol="0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Differentiable Renderer</a:t>
              </a:r>
              <a:endParaRPr lang="fr-FR" sz="20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95" name="Rectangle: Rounded Corners 194">
              <a:extLst>
                <a:ext uri="{FF2B5EF4-FFF2-40B4-BE49-F238E27FC236}">
                  <a16:creationId xmlns:a16="http://schemas.microsoft.com/office/drawing/2014/main" id="{C3B1F1AF-40E1-45B4-8DB7-5D6A6E03FE21}"/>
                </a:ext>
              </a:extLst>
            </p:cNvPr>
            <p:cNvSpPr/>
            <p:nvPr/>
          </p:nvSpPr>
          <p:spPr>
            <a:xfrm rot="16200000">
              <a:off x="6080321" y="5034295"/>
              <a:ext cx="1739910" cy="769563"/>
            </a:xfrm>
            <a:prstGeom prst="roundRect">
              <a:avLst/>
            </a:prstGeom>
            <a:solidFill>
              <a:srgbClr val="D7D2CB"/>
            </a:solidFill>
            <a:ln w="6350" cmpd="sng">
              <a:noFill/>
              <a:miter lim="800000"/>
              <a:headEnd/>
              <a:tailEnd/>
            </a:ln>
          </p:spPr>
          <p:txBody>
            <a:bodyPr wrap="square" lIns="85451" rIns="85451" rtlCol="0" anchor="ctr">
              <a:prstTxWarp prst="textNoShape">
                <a:avLst/>
              </a:prstTxWarp>
              <a:noAutofit/>
            </a:bodyPr>
            <a:lstStyle/>
            <a:p>
              <a:r>
                <a:rPr lang="en-GB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Differentiable Renderer</a:t>
              </a:r>
              <a:endParaRPr lang="fr-FR" sz="20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27DB9B42-3611-4CF2-9C86-C28FE0DB6DC6}"/>
                </a:ext>
              </a:extLst>
            </p:cNvPr>
            <p:cNvCxnSpPr>
              <a:cxnSpLocks/>
            </p:cNvCxnSpPr>
            <p:nvPr/>
          </p:nvCxnSpPr>
          <p:spPr>
            <a:xfrm>
              <a:off x="5436917" y="3586466"/>
              <a:ext cx="993066" cy="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8CE12807-D930-4093-A6B6-032B2B858297}"/>
                </a:ext>
              </a:extLst>
            </p:cNvPr>
            <p:cNvCxnSpPr>
              <a:cxnSpLocks/>
            </p:cNvCxnSpPr>
            <p:nvPr/>
          </p:nvCxnSpPr>
          <p:spPr>
            <a:xfrm>
              <a:off x="7409238" y="3594205"/>
              <a:ext cx="913378" cy="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C2229B34-998B-4496-B5B6-82D1D82C2515}"/>
                </a:ext>
              </a:extLst>
            </p:cNvPr>
            <p:cNvSpPr/>
            <p:nvPr/>
          </p:nvSpPr>
          <p:spPr>
            <a:xfrm>
              <a:off x="10279484" y="4231440"/>
              <a:ext cx="390990" cy="39099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85451" rIns="85451" rtlCol="0" anchor="ctr">
              <a:prstTxWarp prst="textNoShape">
                <a:avLst/>
              </a:prstTxWarp>
              <a:noAutofit/>
            </a:bodyPr>
            <a:lstStyle/>
            <a:p>
              <a:r>
                <a:rPr lang="en-GB" sz="2374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-</a:t>
              </a:r>
              <a:endParaRPr lang="fr-FR" sz="2374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199" name="Connector: Curved 198">
              <a:extLst>
                <a:ext uri="{FF2B5EF4-FFF2-40B4-BE49-F238E27FC236}">
                  <a16:creationId xmlns:a16="http://schemas.microsoft.com/office/drawing/2014/main" id="{A47E2FE9-411B-46CA-B032-5A871B22812F}"/>
                </a:ext>
              </a:extLst>
            </p:cNvPr>
            <p:cNvCxnSpPr>
              <a:cxnSpLocks/>
              <a:stCxn id="178" idx="3"/>
              <a:endCxn id="198" idx="4"/>
            </p:cNvCxnSpPr>
            <p:nvPr/>
          </p:nvCxnSpPr>
          <p:spPr>
            <a:xfrm flipV="1">
              <a:off x="10209237" y="4622431"/>
              <a:ext cx="265742" cy="830306"/>
            </a:xfrm>
            <a:prstGeom prst="curvedConnector2">
              <a:avLst/>
            </a:prstGeom>
            <a:ln w="762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ctor: Curved 199">
              <a:extLst>
                <a:ext uri="{FF2B5EF4-FFF2-40B4-BE49-F238E27FC236}">
                  <a16:creationId xmlns:a16="http://schemas.microsoft.com/office/drawing/2014/main" id="{828397BE-B92E-4928-B4C0-7DCA53004C16}"/>
                </a:ext>
              </a:extLst>
            </p:cNvPr>
            <p:cNvCxnSpPr>
              <a:cxnSpLocks/>
              <a:stCxn id="179" idx="3"/>
              <a:endCxn id="198" idx="0"/>
            </p:cNvCxnSpPr>
            <p:nvPr/>
          </p:nvCxnSpPr>
          <p:spPr>
            <a:xfrm>
              <a:off x="10209237" y="3568749"/>
              <a:ext cx="265742" cy="662690"/>
            </a:xfrm>
            <a:prstGeom prst="curvedConnector2">
              <a:avLst/>
            </a:prstGeom>
            <a:ln w="762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9912606C-8E66-4F29-9BB5-309CCFA77591}"/>
                </a:ext>
              </a:extLst>
            </p:cNvPr>
            <p:cNvSpPr txBox="1"/>
            <p:nvPr/>
          </p:nvSpPr>
          <p:spPr>
            <a:xfrm>
              <a:off x="1102232" y="2542876"/>
              <a:ext cx="680264" cy="262395"/>
            </a:xfrm>
            <a:prstGeom prst="rect">
              <a:avLst/>
            </a:prstGeom>
            <a:noFill/>
          </p:spPr>
          <p:txBody>
            <a:bodyPr wrap="none" lIns="85451" rIns="85451" rtlCol="0">
              <a:noAutofit/>
            </a:bodyPr>
            <a:lstStyle/>
            <a:p>
              <a:pPr eaLnBrk="0" hangingPunct="0">
                <a:buSzPct val="100000"/>
              </a:pPr>
              <a:r>
                <a:rPr lang="en-GB" sz="2136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Input</a:t>
              </a:r>
              <a:endParaRPr lang="fr-FR" sz="2136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EE23F7ED-B8A1-45FA-8A9A-750BA3D89069}"/>
                </a:ext>
              </a:extLst>
            </p:cNvPr>
            <p:cNvSpPr txBox="1"/>
            <p:nvPr/>
          </p:nvSpPr>
          <p:spPr>
            <a:xfrm>
              <a:off x="3799120" y="2519428"/>
              <a:ext cx="1733318" cy="262395"/>
            </a:xfrm>
            <a:prstGeom prst="rect">
              <a:avLst/>
            </a:prstGeom>
            <a:noFill/>
          </p:spPr>
          <p:txBody>
            <a:bodyPr wrap="none" lIns="85451" rIns="85451" rtlCol="0">
              <a:noAutofit/>
            </a:bodyPr>
            <a:lstStyle/>
            <a:p>
              <a:pPr eaLnBrk="0" hangingPunct="0">
                <a:buSzPct val="100000"/>
              </a:pPr>
              <a:r>
                <a:rPr lang="en-GB" sz="2136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Inferred maps</a:t>
              </a:r>
              <a:endParaRPr lang="fr-FR" sz="2136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70281DCD-9319-4302-862A-5E535CCE8695}"/>
                </a:ext>
              </a:extLst>
            </p:cNvPr>
            <p:cNvSpPr txBox="1"/>
            <p:nvPr/>
          </p:nvSpPr>
          <p:spPr>
            <a:xfrm>
              <a:off x="3790181" y="4410267"/>
              <a:ext cx="1751196" cy="262395"/>
            </a:xfrm>
            <a:prstGeom prst="rect">
              <a:avLst/>
            </a:prstGeom>
            <a:noFill/>
          </p:spPr>
          <p:txBody>
            <a:bodyPr wrap="none" lIns="85451" rIns="85451" rtlCol="0">
              <a:noAutofit/>
            </a:bodyPr>
            <a:lstStyle/>
            <a:p>
              <a:pPr eaLnBrk="0" hangingPunct="0">
                <a:buSzPct val="100000"/>
              </a:pPr>
              <a:r>
                <a:rPr lang="en-GB" sz="2136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Ground truth</a:t>
              </a:r>
              <a:endParaRPr lang="fr-FR" sz="2136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DAF14253-5139-4E83-8285-2935587CF40D}"/>
                </a:ext>
              </a:extLst>
            </p:cNvPr>
            <p:cNvCxnSpPr>
              <a:cxnSpLocks/>
            </p:cNvCxnSpPr>
            <p:nvPr/>
          </p:nvCxnSpPr>
          <p:spPr>
            <a:xfrm>
              <a:off x="5436917" y="5452737"/>
              <a:ext cx="993066" cy="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0F6E9E44-514F-49C4-83A7-71F771D8C2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9238" y="5451358"/>
              <a:ext cx="923714" cy="1556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32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65BFBD5-9541-442E-B6A3-AD9F53C9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74C-E986-4DFE-8359-9002E9868299}" type="slidenum">
              <a:rPr lang="fr-FR" smtClean="0"/>
              <a:t>8</a:t>
            </a:fld>
            <a:endParaRPr lang="fr-F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F6C68E1-D24E-4C8A-8D6D-98036D30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Going to 3D</a:t>
            </a:r>
            <a:endParaRPr lang="fr-FR" dirty="0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E0FB614A-8F75-435A-B708-1A966058AC78}"/>
              </a:ext>
            </a:extLst>
          </p:cNvPr>
          <p:cNvSpPr txBox="1">
            <a:spLocks/>
          </p:cNvSpPr>
          <p:nvPr/>
        </p:nvSpPr>
        <p:spPr>
          <a:xfrm>
            <a:off x="181493" y="1055921"/>
            <a:ext cx="6689207" cy="1121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2" indent="0" algn="just">
              <a:buNone/>
            </a:pPr>
            <a:r>
              <a:rPr lang="en-GB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Learning to Reconstruct Shape and Spatially-Varying Reflectance from a Single Image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marL="5652" indent="0" algn="just">
              <a:buNone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Li et al.,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521843-77BF-4165-9DE0-D9E368AE7F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04" t="1446" r="37604"/>
          <a:stretch/>
        </p:blipFill>
        <p:spPr>
          <a:xfrm>
            <a:off x="8858250" y="407004"/>
            <a:ext cx="1498600" cy="22102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22C2FC-10DA-4FD3-934E-3A11931CA6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792" t="2280" r="13021"/>
          <a:stretch/>
        </p:blipFill>
        <p:spPr>
          <a:xfrm>
            <a:off x="10414000" y="407004"/>
            <a:ext cx="1498600" cy="22102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AD1827-2C16-407E-97BD-260E3C67E8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99" t="1262" r="62709" b="1250"/>
          <a:stretch/>
        </p:blipFill>
        <p:spPr>
          <a:xfrm>
            <a:off x="7286106" y="407004"/>
            <a:ext cx="1514994" cy="221024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F4B40E5-67A2-4558-AC92-DF1D615352C8}"/>
              </a:ext>
            </a:extLst>
          </p:cNvPr>
          <p:cNvGrpSpPr/>
          <p:nvPr/>
        </p:nvGrpSpPr>
        <p:grpSpPr>
          <a:xfrm>
            <a:off x="1287393" y="3075010"/>
            <a:ext cx="7999482" cy="2971271"/>
            <a:chOff x="1287393" y="3075010"/>
            <a:chExt cx="7999482" cy="2971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739C74A-54AA-44C3-BFC6-D0AF78E2D9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077"/>
            <a:stretch/>
          </p:blipFill>
          <p:spPr>
            <a:xfrm>
              <a:off x="7008102" y="3075010"/>
              <a:ext cx="2278773" cy="297127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1C64A74-3589-4724-8D33-AAB577BB89A7}"/>
                </a:ext>
              </a:extLst>
            </p:cNvPr>
            <p:cNvGrpSpPr/>
            <p:nvPr/>
          </p:nvGrpSpPr>
          <p:grpSpPr>
            <a:xfrm>
              <a:off x="1287393" y="3928410"/>
              <a:ext cx="2808925" cy="1265269"/>
              <a:chOff x="8335893" y="3602607"/>
              <a:chExt cx="2249273" cy="1013176"/>
            </a:xfrm>
          </p:grpSpPr>
          <p:sp>
            <p:nvSpPr>
              <p:cNvPr id="53" name="bk object 45">
                <a:extLst>
                  <a:ext uri="{FF2B5EF4-FFF2-40B4-BE49-F238E27FC236}">
                    <a16:creationId xmlns:a16="http://schemas.microsoft.com/office/drawing/2014/main" id="{1EDB4EC7-99F4-407B-B14C-08E7212551AA}"/>
                  </a:ext>
                </a:extLst>
              </p:cNvPr>
              <p:cNvSpPr/>
              <p:nvPr/>
            </p:nvSpPr>
            <p:spPr>
              <a:xfrm>
                <a:off x="8335893" y="3602607"/>
                <a:ext cx="164744" cy="1013176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937260">
                    <a:moveTo>
                      <a:pt x="151892" y="936675"/>
                    </a:moveTo>
                    <a:lnTo>
                      <a:pt x="0" y="936675"/>
                    </a:lnTo>
                    <a:lnTo>
                      <a:pt x="0" y="0"/>
                    </a:lnTo>
                    <a:lnTo>
                      <a:pt x="151892" y="0"/>
                    </a:lnTo>
                    <a:lnTo>
                      <a:pt x="151892" y="93667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bk object 46">
                <a:extLst>
                  <a:ext uri="{FF2B5EF4-FFF2-40B4-BE49-F238E27FC236}">
                    <a16:creationId xmlns:a16="http://schemas.microsoft.com/office/drawing/2014/main" id="{2DDF01E3-7FB3-4209-8445-F9ACCD7ACAB8}"/>
                  </a:ext>
                </a:extLst>
              </p:cNvPr>
              <p:cNvSpPr/>
              <p:nvPr/>
            </p:nvSpPr>
            <p:spPr>
              <a:xfrm>
                <a:off x="8861906" y="3602607"/>
                <a:ext cx="164744" cy="1013176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937260">
                    <a:moveTo>
                      <a:pt x="151892" y="936675"/>
                    </a:moveTo>
                    <a:lnTo>
                      <a:pt x="0" y="936675"/>
                    </a:lnTo>
                    <a:lnTo>
                      <a:pt x="0" y="0"/>
                    </a:lnTo>
                    <a:lnTo>
                      <a:pt x="151892" y="0"/>
                    </a:lnTo>
                    <a:lnTo>
                      <a:pt x="151892" y="93667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55" name="bk object 47">
                <a:extLst>
                  <a:ext uri="{FF2B5EF4-FFF2-40B4-BE49-F238E27FC236}">
                    <a16:creationId xmlns:a16="http://schemas.microsoft.com/office/drawing/2014/main" id="{413B2043-E031-4AD9-A6D4-5DB4D08CC051}"/>
                  </a:ext>
                </a:extLst>
              </p:cNvPr>
              <p:cNvSpPr/>
              <p:nvPr/>
            </p:nvSpPr>
            <p:spPr>
              <a:xfrm>
                <a:off x="9154490" y="3855735"/>
                <a:ext cx="246429" cy="506588"/>
              </a:xfrm>
              <a:custGeom>
                <a:avLst/>
                <a:gdLst/>
                <a:ahLst/>
                <a:cxnLst/>
                <a:rect l="l" t="t" r="r" b="b"/>
                <a:pathLst>
                  <a:path w="227964" h="468630">
                    <a:moveTo>
                      <a:pt x="227837" y="468337"/>
                    </a:moveTo>
                    <a:lnTo>
                      <a:pt x="0" y="468337"/>
                    </a:lnTo>
                    <a:lnTo>
                      <a:pt x="0" y="0"/>
                    </a:lnTo>
                    <a:lnTo>
                      <a:pt x="227837" y="0"/>
                    </a:lnTo>
                    <a:lnTo>
                      <a:pt x="227837" y="46833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bk object 48">
                <a:extLst>
                  <a:ext uri="{FF2B5EF4-FFF2-40B4-BE49-F238E27FC236}">
                    <a16:creationId xmlns:a16="http://schemas.microsoft.com/office/drawing/2014/main" id="{B19481EA-C79A-4BCE-9008-F7754F4E9711}"/>
                  </a:ext>
                </a:extLst>
              </p:cNvPr>
              <p:cNvSpPr/>
              <p:nvPr/>
            </p:nvSpPr>
            <p:spPr>
              <a:xfrm>
                <a:off x="9522391" y="3982314"/>
                <a:ext cx="369987" cy="253294"/>
              </a:xfrm>
              <a:custGeom>
                <a:avLst/>
                <a:gdLst/>
                <a:ahLst/>
                <a:cxnLst/>
                <a:rect l="l" t="t" r="r" b="b"/>
                <a:pathLst>
                  <a:path w="342264" h="234315">
                    <a:moveTo>
                      <a:pt x="341756" y="234162"/>
                    </a:moveTo>
                    <a:lnTo>
                      <a:pt x="0" y="234162"/>
                    </a:lnTo>
                    <a:lnTo>
                      <a:pt x="0" y="0"/>
                    </a:lnTo>
                    <a:lnTo>
                      <a:pt x="341756" y="0"/>
                    </a:lnTo>
                    <a:lnTo>
                      <a:pt x="341756" y="23416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bk object 49">
                <a:extLst>
                  <a:ext uri="{FF2B5EF4-FFF2-40B4-BE49-F238E27FC236}">
                    <a16:creationId xmlns:a16="http://schemas.microsoft.com/office/drawing/2014/main" id="{EFAEEF6C-CB41-4968-8217-AC76723F1F7E}"/>
                  </a:ext>
                </a:extLst>
              </p:cNvPr>
              <p:cNvSpPr/>
              <p:nvPr/>
            </p:nvSpPr>
            <p:spPr>
              <a:xfrm>
                <a:off x="10030529" y="4045590"/>
                <a:ext cx="554637" cy="126990"/>
              </a:xfrm>
              <a:custGeom>
                <a:avLst/>
                <a:gdLst/>
                <a:ahLst/>
                <a:cxnLst/>
                <a:rect l="l" t="t" r="r" b="b"/>
                <a:pathLst>
                  <a:path w="513079" h="117475">
                    <a:moveTo>
                      <a:pt x="512635" y="117081"/>
                    </a:moveTo>
                    <a:lnTo>
                      <a:pt x="0" y="117081"/>
                    </a:lnTo>
                    <a:lnTo>
                      <a:pt x="0" y="0"/>
                    </a:lnTo>
                    <a:lnTo>
                      <a:pt x="512635" y="0"/>
                    </a:lnTo>
                    <a:lnTo>
                      <a:pt x="512635" y="11708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58" name="bk object 62">
                <a:extLst>
                  <a:ext uri="{FF2B5EF4-FFF2-40B4-BE49-F238E27FC236}">
                    <a16:creationId xmlns:a16="http://schemas.microsoft.com/office/drawing/2014/main" id="{296AB804-7209-4934-B9EB-22C3DB73DE39}"/>
                  </a:ext>
                </a:extLst>
              </p:cNvPr>
              <p:cNvSpPr/>
              <p:nvPr/>
            </p:nvSpPr>
            <p:spPr>
              <a:xfrm>
                <a:off x="9915269" y="4108876"/>
                <a:ext cx="40499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464">
                    <a:moveTo>
                      <a:pt x="0" y="0"/>
                    </a:moveTo>
                    <a:lnTo>
                      <a:pt x="37109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bk object 63">
                <a:extLst>
                  <a:ext uri="{FF2B5EF4-FFF2-40B4-BE49-F238E27FC236}">
                    <a16:creationId xmlns:a16="http://schemas.microsoft.com/office/drawing/2014/main" id="{0115C43E-C9B6-4DA5-910C-7DD2CAF8F7EA}"/>
                  </a:ext>
                </a:extLst>
              </p:cNvPr>
              <p:cNvSpPr/>
              <p:nvPr/>
            </p:nvSpPr>
            <p:spPr>
              <a:xfrm>
                <a:off x="9938149" y="4076242"/>
                <a:ext cx="59033" cy="65898"/>
              </a:xfrm>
              <a:custGeom>
                <a:avLst/>
                <a:gdLst/>
                <a:ahLst/>
                <a:cxnLst/>
                <a:rect l="l" t="t" r="r" b="b"/>
                <a:pathLst>
                  <a:path w="54610" h="60959">
                    <a:moveTo>
                      <a:pt x="0" y="0"/>
                    </a:moveTo>
                    <a:lnTo>
                      <a:pt x="10909" y="30187"/>
                    </a:lnTo>
                    <a:lnTo>
                      <a:pt x="0" y="60388"/>
                    </a:lnTo>
                    <a:lnTo>
                      <a:pt x="11788" y="51510"/>
                    </a:lnTo>
                    <a:lnTo>
                      <a:pt x="25566" y="43264"/>
                    </a:lnTo>
                    <a:lnTo>
                      <a:pt x="40128" y="36030"/>
                    </a:lnTo>
                    <a:lnTo>
                      <a:pt x="54267" y="30187"/>
                    </a:lnTo>
                    <a:lnTo>
                      <a:pt x="40128" y="24353"/>
                    </a:lnTo>
                    <a:lnTo>
                      <a:pt x="25566" y="17122"/>
                    </a:lnTo>
                    <a:lnTo>
                      <a:pt x="11788" y="88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bk object 64">
                <a:extLst>
                  <a:ext uri="{FF2B5EF4-FFF2-40B4-BE49-F238E27FC236}">
                    <a16:creationId xmlns:a16="http://schemas.microsoft.com/office/drawing/2014/main" id="{AC03D7DA-EC0E-400D-A06E-6F9CB68731E8}"/>
                  </a:ext>
                </a:extLst>
              </p:cNvPr>
              <p:cNvSpPr/>
              <p:nvPr/>
            </p:nvSpPr>
            <p:spPr>
              <a:xfrm>
                <a:off x="9420309" y="4108876"/>
                <a:ext cx="40499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464">
                    <a:moveTo>
                      <a:pt x="0" y="0"/>
                    </a:moveTo>
                    <a:lnTo>
                      <a:pt x="37109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bk object 65">
                <a:extLst>
                  <a:ext uri="{FF2B5EF4-FFF2-40B4-BE49-F238E27FC236}">
                    <a16:creationId xmlns:a16="http://schemas.microsoft.com/office/drawing/2014/main" id="{9143D656-9B0C-44ED-AF1D-12A6483A4012}"/>
                  </a:ext>
                </a:extLst>
              </p:cNvPr>
              <p:cNvSpPr/>
              <p:nvPr/>
            </p:nvSpPr>
            <p:spPr>
              <a:xfrm>
                <a:off x="9443179" y="4076242"/>
                <a:ext cx="59033" cy="65898"/>
              </a:xfrm>
              <a:custGeom>
                <a:avLst/>
                <a:gdLst/>
                <a:ahLst/>
                <a:cxnLst/>
                <a:rect l="l" t="t" r="r" b="b"/>
                <a:pathLst>
                  <a:path w="54610" h="60959">
                    <a:moveTo>
                      <a:pt x="0" y="0"/>
                    </a:moveTo>
                    <a:lnTo>
                      <a:pt x="10922" y="30187"/>
                    </a:lnTo>
                    <a:lnTo>
                      <a:pt x="0" y="60388"/>
                    </a:lnTo>
                    <a:lnTo>
                      <a:pt x="11795" y="51510"/>
                    </a:lnTo>
                    <a:lnTo>
                      <a:pt x="25577" y="43264"/>
                    </a:lnTo>
                    <a:lnTo>
                      <a:pt x="40140" y="36030"/>
                    </a:lnTo>
                    <a:lnTo>
                      <a:pt x="54279" y="30187"/>
                    </a:lnTo>
                    <a:lnTo>
                      <a:pt x="40140" y="24353"/>
                    </a:lnTo>
                    <a:lnTo>
                      <a:pt x="25577" y="17122"/>
                    </a:lnTo>
                    <a:lnTo>
                      <a:pt x="11795" y="88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bk object 66">
                <a:extLst>
                  <a:ext uri="{FF2B5EF4-FFF2-40B4-BE49-F238E27FC236}">
                    <a16:creationId xmlns:a16="http://schemas.microsoft.com/office/drawing/2014/main" id="{8A59088D-EBD5-46FF-AB52-48EEFDF997AB}"/>
                  </a:ext>
                </a:extLst>
              </p:cNvPr>
              <p:cNvSpPr/>
              <p:nvPr/>
            </p:nvSpPr>
            <p:spPr>
              <a:xfrm>
                <a:off x="9047243" y="4108876"/>
                <a:ext cx="40499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464">
                    <a:moveTo>
                      <a:pt x="0" y="0"/>
                    </a:moveTo>
                    <a:lnTo>
                      <a:pt x="37109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bk object 67">
                <a:extLst>
                  <a:ext uri="{FF2B5EF4-FFF2-40B4-BE49-F238E27FC236}">
                    <a16:creationId xmlns:a16="http://schemas.microsoft.com/office/drawing/2014/main" id="{EF2E4F07-5E3D-4F5A-84CA-F1F44C656175}"/>
                  </a:ext>
                </a:extLst>
              </p:cNvPr>
              <p:cNvSpPr/>
              <p:nvPr/>
            </p:nvSpPr>
            <p:spPr>
              <a:xfrm>
                <a:off x="9070120" y="4076242"/>
                <a:ext cx="59033" cy="65898"/>
              </a:xfrm>
              <a:custGeom>
                <a:avLst/>
                <a:gdLst/>
                <a:ahLst/>
                <a:cxnLst/>
                <a:rect l="l" t="t" r="r" b="b"/>
                <a:pathLst>
                  <a:path w="54610" h="60959">
                    <a:moveTo>
                      <a:pt x="0" y="0"/>
                    </a:moveTo>
                    <a:lnTo>
                      <a:pt x="10909" y="30187"/>
                    </a:lnTo>
                    <a:lnTo>
                      <a:pt x="0" y="60388"/>
                    </a:lnTo>
                    <a:lnTo>
                      <a:pt x="11788" y="51510"/>
                    </a:lnTo>
                    <a:lnTo>
                      <a:pt x="25566" y="43264"/>
                    </a:lnTo>
                    <a:lnTo>
                      <a:pt x="40128" y="36030"/>
                    </a:lnTo>
                    <a:lnTo>
                      <a:pt x="54267" y="30187"/>
                    </a:lnTo>
                    <a:lnTo>
                      <a:pt x="40128" y="24353"/>
                    </a:lnTo>
                    <a:lnTo>
                      <a:pt x="25566" y="17122"/>
                    </a:lnTo>
                    <a:lnTo>
                      <a:pt x="11788" y="88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bk object 68">
                <a:extLst>
                  <a:ext uri="{FF2B5EF4-FFF2-40B4-BE49-F238E27FC236}">
                    <a16:creationId xmlns:a16="http://schemas.microsoft.com/office/drawing/2014/main" id="{7C404700-6B56-4274-A9B7-DE11B3211910}"/>
                  </a:ext>
                </a:extLst>
              </p:cNvPr>
              <p:cNvSpPr/>
              <p:nvPr/>
            </p:nvSpPr>
            <p:spPr>
              <a:xfrm>
                <a:off x="8568436" y="4108876"/>
                <a:ext cx="18533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1450">
                    <a:moveTo>
                      <a:pt x="0" y="0"/>
                    </a:moveTo>
                    <a:lnTo>
                      <a:pt x="171005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bk object 69">
                <a:extLst>
                  <a:ext uri="{FF2B5EF4-FFF2-40B4-BE49-F238E27FC236}">
                    <a16:creationId xmlns:a16="http://schemas.microsoft.com/office/drawing/2014/main" id="{28A611CA-E4F6-4335-ADFA-5ECB9C181E68}"/>
                  </a:ext>
                </a:extLst>
              </p:cNvPr>
              <p:cNvSpPr/>
              <p:nvPr/>
            </p:nvSpPr>
            <p:spPr>
              <a:xfrm>
                <a:off x="8736047" y="4076242"/>
                <a:ext cx="59033" cy="65898"/>
              </a:xfrm>
              <a:custGeom>
                <a:avLst/>
                <a:gdLst/>
                <a:ahLst/>
                <a:cxnLst/>
                <a:rect l="l" t="t" r="r" b="b"/>
                <a:pathLst>
                  <a:path w="54610" h="60959">
                    <a:moveTo>
                      <a:pt x="0" y="0"/>
                    </a:moveTo>
                    <a:lnTo>
                      <a:pt x="10922" y="30187"/>
                    </a:lnTo>
                    <a:lnTo>
                      <a:pt x="0" y="60388"/>
                    </a:lnTo>
                    <a:lnTo>
                      <a:pt x="11795" y="51510"/>
                    </a:lnTo>
                    <a:lnTo>
                      <a:pt x="25577" y="43264"/>
                    </a:lnTo>
                    <a:lnTo>
                      <a:pt x="40140" y="36030"/>
                    </a:lnTo>
                    <a:lnTo>
                      <a:pt x="54279" y="30187"/>
                    </a:lnTo>
                    <a:lnTo>
                      <a:pt x="40140" y="24353"/>
                    </a:lnTo>
                    <a:lnTo>
                      <a:pt x="25577" y="17122"/>
                    </a:lnTo>
                    <a:lnTo>
                      <a:pt x="11795" y="88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E9917611-09C0-4958-9107-73742C42C6CF}"/>
                </a:ext>
              </a:extLst>
            </p:cNvPr>
            <p:cNvCxnSpPr/>
            <p:nvPr/>
          </p:nvCxnSpPr>
          <p:spPr>
            <a:xfrm>
              <a:off x="4171950" y="4560645"/>
              <a:ext cx="24765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Text Placeholder 1">
              <a:extLst>
                <a:ext uri="{FF2B5EF4-FFF2-40B4-BE49-F238E27FC236}">
                  <a16:creationId xmlns:a16="http://schemas.microsoft.com/office/drawing/2014/main" id="{F48E6B76-9BEE-4FDA-89B1-CB3678967F1B}"/>
                </a:ext>
              </a:extLst>
            </p:cNvPr>
            <p:cNvSpPr txBox="1">
              <a:spLocks/>
            </p:cNvSpPr>
            <p:nvPr/>
          </p:nvSpPr>
          <p:spPr>
            <a:xfrm>
              <a:off x="3403679" y="3936285"/>
              <a:ext cx="3527330" cy="30823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652" indent="0" algn="ctr">
                <a:buNone/>
              </a:pPr>
              <a:r>
                <a:rPr lang="en-GB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Simulation of multiple lighting bounces</a:t>
              </a:r>
              <a:endParaRPr lang="en-US" sz="20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99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65BFBD5-9541-442E-B6A3-AD9F53C9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EA8374C-E986-4DFE-8359-9002E9868299}" type="slidenum">
              <a:rPr lang="fr-FR" smtClean="0"/>
              <a:t>9</a:t>
            </a:fld>
            <a:endParaRPr lang="fr-FR"/>
          </a:p>
        </p:txBody>
      </p:sp>
      <p:sp>
        <p:nvSpPr>
          <p:cNvPr id="76" name="Text Placeholder 1">
            <a:extLst>
              <a:ext uri="{FF2B5EF4-FFF2-40B4-BE49-F238E27FC236}">
                <a16:creationId xmlns:a16="http://schemas.microsoft.com/office/drawing/2014/main" id="{6A780428-CC92-44DA-8713-BA293711FA0B}"/>
              </a:ext>
            </a:extLst>
          </p:cNvPr>
          <p:cNvSpPr txBox="1">
            <a:spLocks/>
          </p:cNvSpPr>
          <p:nvPr/>
        </p:nvSpPr>
        <p:spPr>
          <a:xfrm>
            <a:off x="6496188" y="971626"/>
            <a:ext cx="5273566" cy="1290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" indent="0" algn="just">
              <a:buNone/>
            </a:pPr>
            <a:r>
              <a:rPr lang="en-GB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Deep Inverse Rendering for High-resolution SVBRDF Estimation from an Arbitrary Number of Images</a:t>
            </a:r>
          </a:p>
          <a:p>
            <a:pPr marL="4762" indent="0" algn="just">
              <a:buNone/>
            </a:pPr>
            <a:r>
              <a:rPr lang="en-GB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Gao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et al, 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Siggraph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2019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F6C68E1-D24E-4C8A-8D6D-98036D30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Multiple images and higher resolution</a:t>
            </a:r>
            <a:endParaRPr lang="fr-FR" dirty="0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E0FB614A-8F75-435A-B708-1A966058AC78}"/>
              </a:ext>
            </a:extLst>
          </p:cNvPr>
          <p:cNvSpPr txBox="1">
            <a:spLocks/>
          </p:cNvSpPr>
          <p:nvPr/>
        </p:nvSpPr>
        <p:spPr>
          <a:xfrm>
            <a:off x="185184" y="921437"/>
            <a:ext cx="5028069" cy="1121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buSzPct val="100000"/>
              <a:buNone/>
            </a:pPr>
            <a:r>
              <a:rPr lang="en-GB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Flexible SVBRDF Capture with a Multi-Image Deep Network</a:t>
            </a:r>
          </a:p>
          <a:p>
            <a:pPr marL="5652" indent="0" algn="just">
              <a:buFont typeface="Arial" panose="020B0604020202020204" pitchFamily="34" charset="0"/>
              <a:buNone/>
            </a:pP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Deschaintre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et al., EGSR 2019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4CC9D4-F5B3-4AAD-8AE0-D438D715D489}"/>
              </a:ext>
            </a:extLst>
          </p:cNvPr>
          <p:cNvGrpSpPr/>
          <p:nvPr/>
        </p:nvGrpSpPr>
        <p:grpSpPr>
          <a:xfrm>
            <a:off x="305318" y="3837999"/>
            <a:ext cx="11762858" cy="2006380"/>
            <a:chOff x="305318" y="3342699"/>
            <a:chExt cx="11762858" cy="200638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9D6953B-92BE-4A6A-A4CC-FE222D1F8D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1871"/>
            <a:stretch/>
          </p:blipFill>
          <p:spPr>
            <a:xfrm>
              <a:off x="305318" y="3342699"/>
              <a:ext cx="1914007" cy="200638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E02C146-C0B4-4E4B-AF8A-DC1DF5CE50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115"/>
            <a:stretch/>
          </p:blipFill>
          <p:spPr>
            <a:xfrm>
              <a:off x="3645356" y="3345360"/>
              <a:ext cx="8422820" cy="2003719"/>
            </a:xfrm>
            <a:prstGeom prst="rect">
              <a:avLst/>
            </a:prstGeom>
          </p:spPr>
        </p:pic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E2D36E4F-39E1-4994-A0D4-03C4ECC64CF1}"/>
                </a:ext>
              </a:extLst>
            </p:cNvPr>
            <p:cNvCxnSpPr>
              <a:cxnSpLocks/>
            </p:cNvCxnSpPr>
            <p:nvPr/>
          </p:nvCxnSpPr>
          <p:spPr>
            <a:xfrm>
              <a:off x="2409825" y="4345889"/>
              <a:ext cx="99060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389DCB46-DB44-4C6D-9069-CD3981529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113" y="1549384"/>
            <a:ext cx="1683181" cy="16831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BFDA62-10FE-4702-A059-9FCE283B1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6404" y="1549384"/>
            <a:ext cx="1583350" cy="16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4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847</Words>
  <Application>Microsoft Office PowerPoint</Application>
  <PresentationFormat>Widescreen</PresentationFormat>
  <Paragraphs>139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Segoe UI Light</vt:lpstr>
      <vt:lpstr>Times New Roman</vt:lpstr>
      <vt:lpstr>Wingdings</vt:lpstr>
      <vt:lpstr>Office Theme</vt:lpstr>
      <vt:lpstr>PowerPoint Presentation</vt:lpstr>
      <vt:lpstr>Why deep learning</vt:lpstr>
      <vt:lpstr>Data generation for material acquisition</vt:lpstr>
      <vt:lpstr>Data generation for material acquisition</vt:lpstr>
      <vt:lpstr>Data generation for material acquisition</vt:lpstr>
      <vt:lpstr>Data generation for material acquisition</vt:lpstr>
      <vt:lpstr>Synthetic training, flash and distance metric</vt:lpstr>
      <vt:lpstr>Going to 3D</vt:lpstr>
      <vt:lpstr>Multiple images and higher resolution</vt:lpstr>
      <vt:lpstr>Summary and 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 DESCHAINTRE</dc:creator>
  <cp:lastModifiedBy>Valentin DESCHAINTRE</cp:lastModifiedBy>
  <cp:revision>97</cp:revision>
  <dcterms:created xsi:type="dcterms:W3CDTF">2019-07-07T14:05:57Z</dcterms:created>
  <dcterms:modified xsi:type="dcterms:W3CDTF">2019-07-09T13:43:51Z</dcterms:modified>
</cp:coreProperties>
</file>